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7"/>
  </p:notesMasterIdLst>
  <p:sldIdLst>
    <p:sldId id="346" r:id="rId2"/>
    <p:sldId id="4675" r:id="rId3"/>
    <p:sldId id="4677" r:id="rId4"/>
    <p:sldId id="4678" r:id="rId5"/>
    <p:sldId id="4679" r:id="rId6"/>
    <p:sldId id="4712" r:id="rId7"/>
    <p:sldId id="4710" r:id="rId8"/>
    <p:sldId id="4711" r:id="rId9"/>
    <p:sldId id="4713" r:id="rId10"/>
    <p:sldId id="4714" r:id="rId11"/>
    <p:sldId id="4715" r:id="rId12"/>
    <p:sldId id="4707" r:id="rId13"/>
    <p:sldId id="4716" r:id="rId14"/>
    <p:sldId id="2229" r:id="rId15"/>
    <p:sldId id="4687" r:id="rId16"/>
    <p:sldId id="4691" r:id="rId17"/>
    <p:sldId id="4692" r:id="rId18"/>
    <p:sldId id="4695" r:id="rId19"/>
    <p:sldId id="4696" r:id="rId20"/>
    <p:sldId id="4697" r:id="rId21"/>
    <p:sldId id="1773" r:id="rId22"/>
    <p:sldId id="1772" r:id="rId23"/>
    <p:sldId id="1775" r:id="rId24"/>
    <p:sldId id="1791" r:id="rId25"/>
    <p:sldId id="1792" r:id="rId26"/>
    <p:sldId id="1793" r:id="rId27"/>
    <p:sldId id="1797" r:id="rId28"/>
    <p:sldId id="4717" r:id="rId29"/>
    <p:sldId id="4706" r:id="rId30"/>
    <p:sldId id="2543" r:id="rId31"/>
    <p:sldId id="4767" r:id="rId32"/>
    <p:sldId id="4768" r:id="rId33"/>
    <p:sldId id="4769" r:id="rId34"/>
    <p:sldId id="4773" r:id="rId35"/>
    <p:sldId id="4770" r:id="rId36"/>
    <p:sldId id="4723" r:id="rId37"/>
    <p:sldId id="4539" r:id="rId38"/>
    <p:sldId id="4546" r:id="rId39"/>
    <p:sldId id="4544" r:id="rId40"/>
    <p:sldId id="4545" r:id="rId41"/>
    <p:sldId id="4725" r:id="rId42"/>
    <p:sldId id="4547" r:id="rId43"/>
    <p:sldId id="4724" r:id="rId44"/>
    <p:sldId id="4542" r:id="rId45"/>
    <p:sldId id="4552" r:id="rId46"/>
    <p:sldId id="4553" r:id="rId47"/>
    <p:sldId id="4554" r:id="rId48"/>
    <p:sldId id="4555" r:id="rId49"/>
    <p:sldId id="4556" r:id="rId50"/>
    <p:sldId id="4557" r:id="rId51"/>
    <p:sldId id="4540" r:id="rId52"/>
    <p:sldId id="4541" r:id="rId53"/>
    <p:sldId id="4558" r:id="rId54"/>
    <p:sldId id="3285" r:id="rId55"/>
    <p:sldId id="4559" r:id="rId56"/>
    <p:sldId id="4726" r:id="rId57"/>
    <p:sldId id="4718" r:id="rId58"/>
    <p:sldId id="4727" r:id="rId59"/>
    <p:sldId id="4728" r:id="rId60"/>
    <p:sldId id="4729" r:id="rId61"/>
    <p:sldId id="4719" r:id="rId62"/>
    <p:sldId id="4730" r:id="rId63"/>
    <p:sldId id="4720" r:id="rId64"/>
    <p:sldId id="4721" r:id="rId65"/>
    <p:sldId id="4722" r:id="rId66"/>
    <p:sldId id="4731" r:id="rId67"/>
    <p:sldId id="4732" r:id="rId68"/>
    <p:sldId id="4733" r:id="rId69"/>
    <p:sldId id="4735" r:id="rId70"/>
    <p:sldId id="4734" r:id="rId71"/>
    <p:sldId id="4740" r:id="rId72"/>
    <p:sldId id="4741" r:id="rId73"/>
    <p:sldId id="4742" r:id="rId74"/>
    <p:sldId id="4743" r:id="rId75"/>
    <p:sldId id="4744" r:id="rId76"/>
    <p:sldId id="4745" r:id="rId77"/>
    <p:sldId id="4746" r:id="rId78"/>
    <p:sldId id="4747" r:id="rId79"/>
    <p:sldId id="4738" r:id="rId80"/>
    <p:sldId id="4748" r:id="rId81"/>
    <p:sldId id="4752" r:id="rId82"/>
    <p:sldId id="4736" r:id="rId83"/>
    <p:sldId id="4753" r:id="rId84"/>
    <p:sldId id="4755" r:id="rId85"/>
    <p:sldId id="4754" r:id="rId86"/>
    <p:sldId id="4739" r:id="rId87"/>
    <p:sldId id="4760" r:id="rId88"/>
    <p:sldId id="4756" r:id="rId89"/>
    <p:sldId id="4758" r:id="rId90"/>
    <p:sldId id="4749" r:id="rId91"/>
    <p:sldId id="4761" r:id="rId92"/>
    <p:sldId id="4762" r:id="rId93"/>
    <p:sldId id="4750" r:id="rId94"/>
    <p:sldId id="4751" r:id="rId95"/>
    <p:sldId id="4763" r:id="rId96"/>
    <p:sldId id="4765" r:id="rId97"/>
    <p:sldId id="4766" r:id="rId98"/>
    <p:sldId id="1951" r:id="rId99"/>
    <p:sldId id="2014" r:id="rId100"/>
    <p:sldId id="2015" r:id="rId101"/>
    <p:sldId id="1952" r:id="rId102"/>
    <p:sldId id="4703" r:id="rId103"/>
    <p:sldId id="4704" r:id="rId104"/>
    <p:sldId id="2016" r:id="rId105"/>
    <p:sldId id="2017" r:id="rId106"/>
    <p:sldId id="1945" r:id="rId107"/>
    <p:sldId id="2018" r:id="rId108"/>
    <p:sldId id="2020" r:id="rId109"/>
    <p:sldId id="2019" r:id="rId110"/>
    <p:sldId id="2021" r:id="rId111"/>
    <p:sldId id="2022" r:id="rId112"/>
    <p:sldId id="2023" r:id="rId113"/>
    <p:sldId id="1953" r:id="rId114"/>
    <p:sldId id="1954" r:id="rId115"/>
    <p:sldId id="2024" r:id="rId116"/>
    <p:sldId id="2025" r:id="rId117"/>
    <p:sldId id="2026" r:id="rId118"/>
    <p:sldId id="2027" r:id="rId119"/>
    <p:sldId id="2028" r:id="rId120"/>
    <p:sldId id="2029" r:id="rId121"/>
    <p:sldId id="2030" r:id="rId122"/>
    <p:sldId id="2031" r:id="rId123"/>
    <p:sldId id="2032" r:id="rId124"/>
    <p:sldId id="2033" r:id="rId125"/>
    <p:sldId id="2034" r:id="rId126"/>
    <p:sldId id="2035" r:id="rId127"/>
    <p:sldId id="2036" r:id="rId128"/>
    <p:sldId id="2037" r:id="rId129"/>
    <p:sldId id="2038" r:id="rId130"/>
    <p:sldId id="2041" r:id="rId131"/>
    <p:sldId id="2039" r:id="rId132"/>
    <p:sldId id="2042" r:id="rId133"/>
    <p:sldId id="4705" r:id="rId134"/>
    <p:sldId id="2043" r:id="rId135"/>
    <p:sldId id="2044" r:id="rId136"/>
    <p:sldId id="2045" r:id="rId137"/>
    <p:sldId id="2054" r:id="rId138"/>
    <p:sldId id="2055" r:id="rId139"/>
    <p:sldId id="2056" r:id="rId140"/>
    <p:sldId id="2057" r:id="rId141"/>
    <p:sldId id="2058" r:id="rId142"/>
    <p:sldId id="2046" r:id="rId143"/>
    <p:sldId id="2059" r:id="rId144"/>
    <p:sldId id="2060" r:id="rId145"/>
    <p:sldId id="2061" r:id="rId146"/>
    <p:sldId id="2047" r:id="rId147"/>
    <p:sldId id="2062" r:id="rId148"/>
    <p:sldId id="2048" r:id="rId149"/>
    <p:sldId id="2063" r:id="rId150"/>
    <p:sldId id="2049" r:id="rId151"/>
    <p:sldId id="2064" r:id="rId152"/>
    <p:sldId id="2050" r:id="rId153"/>
    <p:sldId id="2065" r:id="rId154"/>
    <p:sldId id="2066" r:id="rId155"/>
    <p:sldId id="2067" r:id="rId156"/>
    <p:sldId id="2051" r:id="rId157"/>
    <p:sldId id="2068" r:id="rId158"/>
    <p:sldId id="2069" r:id="rId159"/>
    <p:sldId id="2052" r:id="rId160"/>
    <p:sldId id="2070" r:id="rId161"/>
    <p:sldId id="2071" r:id="rId162"/>
    <p:sldId id="2079" r:id="rId163"/>
    <p:sldId id="2053" r:id="rId164"/>
    <p:sldId id="2080" r:id="rId165"/>
    <p:sldId id="2083" r:id="rId166"/>
    <p:sldId id="2072" r:id="rId167"/>
    <p:sldId id="2084" r:id="rId168"/>
    <p:sldId id="2085" r:id="rId169"/>
    <p:sldId id="2073" r:id="rId170"/>
    <p:sldId id="2086" r:id="rId171"/>
    <p:sldId id="2074" r:id="rId172"/>
    <p:sldId id="2087" r:id="rId173"/>
    <p:sldId id="2075" r:id="rId174"/>
    <p:sldId id="2076" r:id="rId175"/>
    <p:sldId id="4305" r:id="rId176"/>
  </p:sldIdLst>
  <p:sldSz cx="12192000" cy="6858000"/>
  <p:notesSz cx="6858000" cy="9144000"/>
  <p:embeddedFontLst>
    <p:embeddedFont>
      <p:font typeface="Calibri" panose="020F0502020204030204" pitchFamily="34" charset="0"/>
      <p:regular r:id="rId178"/>
      <p:bold r:id="rId179"/>
      <p:italic r:id="rId180"/>
      <p:boldItalic r:id="rId181"/>
    </p:embeddedFont>
    <p:embeddedFont>
      <p:font typeface="Consolas" panose="020B0609020204030204" pitchFamily="49" charset="0"/>
      <p:regular r:id="rId182"/>
      <p:bold r:id="rId183"/>
      <p:italic r:id="rId184"/>
      <p:boldItalic r:id="rId185"/>
    </p:embeddedFont>
    <p:embeddedFont>
      <p:font typeface="Mosk Bold 700" panose="02000506000000020004" pitchFamily="2" charset="0"/>
      <p:bold r:id="rId186"/>
    </p:embeddedFont>
    <p:embeddedFont>
      <p:font typeface="강한공군체 Medium" panose="020B0600000101010101" pitchFamily="50" charset="-127"/>
      <p:regular r:id="rId187"/>
    </p:embeddedFont>
    <p:embeddedFont>
      <p:font typeface="나눔스퀘어 ExtraBold" panose="020B0600000101010101" pitchFamily="50" charset="-127"/>
      <p:bold r:id="rId188"/>
    </p:embeddedFont>
    <p:embeddedFont>
      <p:font typeface="맑은 고딕" panose="020B0503020000020004" pitchFamily="50" charset="-127"/>
      <p:regular r:id="rId189"/>
      <p:bold r:id="rId190"/>
    </p:embeddedFont>
    <p:embeddedFont>
      <p:font typeface="바른공군체 Medium" panose="020B0600000101010101" pitchFamily="50" charset="-127"/>
      <p:regular r:id="rId19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FF80"/>
    <a:srgbClr val="FEFF7F"/>
    <a:srgbClr val="000072"/>
    <a:srgbClr val="FEFEFE"/>
    <a:srgbClr val="0741E6"/>
    <a:srgbClr val="62362D"/>
    <a:srgbClr val="FBD8D7"/>
    <a:srgbClr val="603432"/>
    <a:srgbClr val="6B34FC"/>
    <a:srgbClr val="E6E7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665" autoAdjust="0"/>
  </p:normalViewPr>
  <p:slideViewPr>
    <p:cSldViewPr snapToGrid="0">
      <p:cViewPr>
        <p:scale>
          <a:sx n="75" d="100"/>
          <a:sy n="75" d="100"/>
        </p:scale>
        <p:origin x="1950" y="7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font" Target="fonts/font14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font" Target="fonts/font4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presProps" Target="pres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font" Target="fonts/font5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viewProps" Target="view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font" Target="fonts/font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font" Target="fonts/font7.fntdata"/><Relationship Id="rId189" Type="http://schemas.openxmlformats.org/officeDocument/2006/relationships/font" Target="fonts/font1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font" Target="fonts/font2.fntdata"/><Relationship Id="rId195" Type="http://schemas.openxmlformats.org/officeDocument/2006/relationships/tableStyles" Target="tableStyles.xml"/><Relationship Id="rId190" Type="http://schemas.openxmlformats.org/officeDocument/2006/relationships/font" Target="fonts/font13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font" Target="fonts/font3.fntdata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font" Target="fonts/font9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02/22/2023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movie-main-page.netlify.app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ideos/" TargetMode="External"/><Relationship Id="rId2" Type="http://schemas.openxmlformats.org/officeDocument/2006/relationships/hyperlink" Target="https://www.pexels.com/ko-kr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g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etbootstrap.com/docs/5.3/getting-started/introduction/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tetz-music-player.netlify.app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 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개발자 양성 프로젝트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Mosk Bold 700" panose="02000506000000020004" pitchFamily="2" charset="0"/>
              </a:rPr>
              <a:t>with</a:t>
            </a:r>
            <a:endParaRPr lang="ko-KR" altLang="en-US" sz="54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F3B8273-40D1-6DF3-7F57-25576F0C5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 REBASE – </a:t>
            </a:r>
            <a:r>
              <a:rPr lang="ko-KR" altLang="en-US" dirty="0" err="1">
                <a:solidFill>
                  <a:schemeClr val="accent2"/>
                </a:solidFill>
              </a:rPr>
              <a:t>브랜치</a:t>
            </a:r>
            <a:r>
              <a:rPr lang="ko-KR" altLang="en-US" dirty="0">
                <a:solidFill>
                  <a:schemeClr val="accent2"/>
                </a:solidFill>
              </a:rPr>
              <a:t> 기준</a:t>
            </a:r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0B56D1E-321D-4FBE-FA3C-DBA713E6F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95067"/>
            <a:ext cx="12192000" cy="320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BD820F41-9600-B900-C32C-9FB90C282E97}"/>
              </a:ext>
            </a:extLst>
          </p:cNvPr>
          <p:cNvSpPr/>
          <p:nvPr/>
        </p:nvSpPr>
        <p:spPr>
          <a:xfrm>
            <a:off x="4418099" y="1409441"/>
            <a:ext cx="3087678" cy="1371251"/>
          </a:xfrm>
          <a:prstGeom prst="wedgeRoundRectCallout">
            <a:avLst>
              <a:gd name="adj1" fmla="val 87362"/>
              <a:gd name="adj2" fmla="val 83366"/>
              <a:gd name="adj3" fmla="val 16667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A/26 </a:t>
            </a:r>
            <a:r>
              <a:rPr lang="ko-KR" altLang="en-US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에서 </a:t>
            </a:r>
            <a:r>
              <a:rPr lang="ko-KR" altLang="en-US" dirty="0" err="1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브랜치를</a:t>
            </a:r>
            <a:endParaRPr lang="en-US" altLang="ko-KR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만든 것 </a:t>
            </a:r>
            <a:r>
              <a:rPr lang="ko-KR" altLang="en-US" dirty="0" err="1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처럼</a:t>
            </a:r>
            <a:r>
              <a:rPr lang="ko-KR" altLang="en-US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이력이</a:t>
            </a:r>
            <a:endParaRPr lang="en-US" altLang="ko-KR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한 줄로 관리가 됩니다</a:t>
            </a:r>
          </a:p>
        </p:txBody>
      </p:sp>
    </p:spTree>
    <p:extLst>
      <p:ext uri="{BB962C8B-B14F-4D97-AF65-F5344CB8AC3E}">
        <p14:creationId xmlns:p14="http://schemas.microsoft.com/office/powerpoint/2010/main" val="4579563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06999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기본 세팅하기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~!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435558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세팅하기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음악 및 이미지 파일 다운로드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폰트 </a:t>
            </a:r>
            <a:r>
              <a:rPr lang="ko-KR" altLang="en-US" dirty="0" err="1"/>
              <a:t>어썸</a:t>
            </a:r>
            <a:r>
              <a:rPr lang="ko-KR" altLang="en-US" dirty="0"/>
              <a:t> 연결하기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JS </a:t>
            </a:r>
            <a:r>
              <a:rPr lang="ko-KR" altLang="en-US" dirty="0"/>
              <a:t>파일 연결하기</a:t>
            </a:r>
            <a:r>
              <a:rPr lang="en-US" altLang="ko-KR" dirty="0"/>
              <a:t>!(Defer)</a:t>
            </a:r>
          </a:p>
          <a:p>
            <a:r>
              <a:rPr lang="en-US" altLang="ko-KR" dirty="0" err="1"/>
              <a:t>Scss</a:t>
            </a:r>
            <a:r>
              <a:rPr lang="en-US" altLang="ko-KR" dirty="0"/>
              <a:t> </a:t>
            </a:r>
            <a:r>
              <a:rPr lang="ko-KR" altLang="en-US" dirty="0"/>
              <a:t>파일 컴파일 </a:t>
            </a:r>
            <a:r>
              <a:rPr lang="en-US" altLang="ko-KR" dirty="0">
                <a:sym typeface="Wingdings" panose="05000000000000000000" pitchFamily="2" charset="2"/>
              </a:rPr>
              <a:t> CSS </a:t>
            </a:r>
            <a:r>
              <a:rPr lang="ko-KR" altLang="en-US" dirty="0">
                <a:sym typeface="Wingdings" panose="05000000000000000000" pitchFamily="2" charset="2"/>
              </a:rPr>
              <a:t>파일 링크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  <a:p>
            <a:r>
              <a:rPr lang="ko-KR" altLang="en-US" dirty="0"/>
              <a:t>폰트 가져오기</a:t>
            </a:r>
            <a:endParaRPr lang="en-US" altLang="ko-KR" dirty="0"/>
          </a:p>
          <a:p>
            <a:pPr lvl="1"/>
            <a:r>
              <a:rPr lang="en-US" altLang="ko-KR" dirty="0"/>
              <a:t>Oswald / VT323 (</a:t>
            </a:r>
            <a:r>
              <a:rPr lang="ko-KR" altLang="en-US" dirty="0"/>
              <a:t>각자 원하는 것으로 가져오기</a:t>
            </a:r>
            <a:r>
              <a:rPr lang="en-US" altLang="ko-KR" dirty="0"/>
              <a:t>!)</a:t>
            </a:r>
          </a:p>
          <a:p>
            <a:r>
              <a:rPr lang="en-US" altLang="ko-KR" dirty="0"/>
              <a:t>_reset </a:t>
            </a:r>
            <a:r>
              <a:rPr lang="ko-KR" altLang="en-US" dirty="0"/>
              <a:t>설정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3951527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BDF4E03-5F6A-6CE6-E82A-CF230C870B61}"/>
              </a:ext>
            </a:extLst>
          </p:cNvPr>
          <p:cNvSpPr txBox="1"/>
          <p:nvPr/>
        </p:nvSpPr>
        <p:spPr>
          <a:xfrm>
            <a:off x="563418" y="522238"/>
            <a:ext cx="9531928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"https://kit.fontawesome.com/d15cbbf71d.js"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crossorigin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"anonymous"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/style.css"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defer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/main.js"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33724E-1074-2D6C-EBAC-57CE7207F06C}"/>
              </a:ext>
            </a:extLst>
          </p:cNvPr>
          <p:cNvSpPr txBox="1"/>
          <p:nvPr/>
        </p:nvSpPr>
        <p:spPr>
          <a:xfrm>
            <a:off x="563418" y="2527648"/>
            <a:ext cx="60960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box-sizing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border-box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list-style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4578BF-A52D-2BEF-4B4F-1D1A8839BC7D}"/>
              </a:ext>
            </a:extLst>
          </p:cNvPr>
          <p:cNvSpPr txBox="1"/>
          <p:nvPr/>
        </p:nvSpPr>
        <p:spPr>
          <a:xfrm>
            <a:off x="8469745" y="1727200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Index.html</a:t>
            </a:r>
            <a:endParaRPr lang="ko-KR" altLang="en-US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DDD08B-A541-97B0-C3CE-D48B40855C42}"/>
              </a:ext>
            </a:extLst>
          </p:cNvPr>
          <p:cNvSpPr txBox="1"/>
          <p:nvPr/>
        </p:nvSpPr>
        <p:spPr>
          <a:xfrm>
            <a:off x="5080050" y="5966430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_</a:t>
            </a:r>
            <a:r>
              <a:rPr lang="en-US" altLang="ko-KR" dirty="0" err="1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reset.scss</a:t>
            </a:r>
            <a:endParaRPr lang="ko-KR" altLang="en-US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766295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910D2E-F633-4322-77F4-622CF50C34AD}"/>
              </a:ext>
            </a:extLst>
          </p:cNvPr>
          <p:cNvSpPr txBox="1"/>
          <p:nvPr/>
        </p:nvSpPr>
        <p:spPr>
          <a:xfrm>
            <a:off x="563417" y="439249"/>
            <a:ext cx="10778837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fr-FR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@charset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"reset"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FR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"https://fonts.googleapis.com/css2?family=VT323&amp;display=swap"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font-family: 'VT323', monospace;</a:t>
            </a:r>
            <a:endParaRPr lang="fr-FR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"https://fonts.googleapis.com/css2?family=Oswald&amp;display=swap"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font-family: "Oswald", sans-serif;</a:t>
            </a:r>
          </a:p>
          <a:p>
            <a:endParaRPr lang="fr-FR" altLang="ko-KR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endParaRPr lang="fr-FR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9832AD-ECBA-7CBA-3A73-78FA73423FFC}"/>
              </a:ext>
            </a:extLst>
          </p:cNvPr>
          <p:cNvSpPr txBox="1"/>
          <p:nvPr/>
        </p:nvSpPr>
        <p:spPr>
          <a:xfrm>
            <a:off x="9836777" y="2576684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style.scss</a:t>
            </a:r>
            <a:endParaRPr lang="ko-KR" altLang="en-US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18915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0699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기본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UI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설정하기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91507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기본 </a:t>
            </a:r>
            <a:r>
              <a:rPr lang="en-US" altLang="ko-KR" dirty="0">
                <a:solidFill>
                  <a:schemeClr val="accent2"/>
                </a:solidFill>
              </a:rPr>
              <a:t>UI, </a:t>
            </a:r>
            <a:r>
              <a:rPr lang="en-US" altLang="ko-KR" dirty="0"/>
              <a:t>HTML </a:t>
            </a:r>
            <a:r>
              <a:rPr lang="ko-KR" altLang="en-US" dirty="0"/>
              <a:t>작업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Figure </a:t>
            </a:r>
            <a:r>
              <a:rPr lang="ko-KR" altLang="en-US" dirty="0"/>
              <a:t>태그 하나 사용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H1 </a:t>
            </a:r>
            <a:r>
              <a:rPr lang="ko-KR" altLang="en-US" dirty="0"/>
              <a:t>으로 로고 작업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A </a:t>
            </a:r>
            <a:r>
              <a:rPr lang="ko-KR" altLang="en-US" dirty="0"/>
              <a:t>태그로 </a:t>
            </a:r>
            <a:r>
              <a:rPr lang="en-US" altLang="ko-KR" dirty="0"/>
              <a:t>bars </a:t>
            </a:r>
            <a:r>
              <a:rPr lang="ko-KR" altLang="en-US" dirty="0"/>
              <a:t>메뉴 설정</a:t>
            </a:r>
            <a:r>
              <a:rPr lang="en-US" altLang="ko-KR" dirty="0"/>
              <a:t>(</a:t>
            </a:r>
            <a:r>
              <a:rPr lang="ko-KR" altLang="en-US" dirty="0"/>
              <a:t>실제로 작동은 </a:t>
            </a:r>
            <a:r>
              <a:rPr lang="en-US" altLang="ko-KR" dirty="0"/>
              <a:t>X)</a:t>
            </a:r>
          </a:p>
          <a:p>
            <a:r>
              <a:rPr lang="en-US" altLang="ko-KR" dirty="0"/>
              <a:t>P</a:t>
            </a:r>
            <a:r>
              <a:rPr lang="ko-KR" altLang="en-US" dirty="0"/>
              <a:t> 태그로 </a:t>
            </a:r>
            <a:r>
              <a:rPr lang="ko-KR" altLang="en-US" dirty="0" err="1"/>
              <a:t>푸터</a:t>
            </a:r>
            <a:r>
              <a:rPr lang="ko-KR" altLang="en-US" dirty="0"/>
              <a:t> 설정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0953915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107A746-3E3F-AC04-5B50-EA931DD11F2A}"/>
              </a:ext>
            </a:extLst>
          </p:cNvPr>
          <p:cNvSpPr txBox="1"/>
          <p:nvPr/>
        </p:nvSpPr>
        <p:spPr>
          <a:xfrm>
            <a:off x="564159" y="431033"/>
            <a:ext cx="6289646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TetzKDT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Coding with fun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fa-bars"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2022 KDT CLASS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75961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기본 </a:t>
            </a:r>
            <a:r>
              <a:rPr lang="en-US" altLang="ko-KR" dirty="0">
                <a:solidFill>
                  <a:schemeClr val="accent2"/>
                </a:solidFill>
              </a:rPr>
              <a:t>UI, </a:t>
            </a:r>
            <a:r>
              <a:rPr lang="en-US" altLang="ko-KR" dirty="0"/>
              <a:t>CSS </a:t>
            </a:r>
            <a:r>
              <a:rPr lang="ko-KR" altLang="en-US" dirty="0"/>
              <a:t>작업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100404"/>
          </a:xfrm>
        </p:spPr>
        <p:txBody>
          <a:bodyPr>
            <a:normAutofit/>
          </a:bodyPr>
          <a:lstStyle/>
          <a:p>
            <a:r>
              <a:rPr lang="en-US" altLang="ko-KR" dirty="0"/>
              <a:t>Body</a:t>
            </a:r>
          </a:p>
          <a:p>
            <a:pPr lvl="1"/>
            <a:r>
              <a:rPr lang="ko-KR" altLang="en-US" dirty="0"/>
              <a:t>전체 폰트 설정</a:t>
            </a:r>
            <a:endParaRPr lang="en-US" altLang="ko-KR" dirty="0"/>
          </a:p>
          <a:p>
            <a:r>
              <a:rPr lang="en-US" altLang="ko-KR" dirty="0"/>
              <a:t>Figure</a:t>
            </a:r>
          </a:p>
          <a:p>
            <a:pPr lvl="1"/>
            <a:r>
              <a:rPr lang="ko-KR" altLang="en-US" dirty="0" err="1"/>
              <a:t>뷰포트</a:t>
            </a:r>
            <a:r>
              <a:rPr lang="ko-KR" altLang="en-US" dirty="0"/>
              <a:t> 만큼 크기 주기</a:t>
            </a:r>
            <a:endParaRPr lang="en-US" altLang="ko-KR" dirty="0"/>
          </a:p>
          <a:p>
            <a:pPr lvl="1"/>
            <a:r>
              <a:rPr lang="en-US" altLang="ko-KR" dirty="0"/>
              <a:t>Overflow: hidden</a:t>
            </a:r>
          </a:p>
          <a:p>
            <a:pPr lvl="1"/>
            <a:r>
              <a:rPr lang="en-US" altLang="ko-KR" dirty="0"/>
              <a:t>Position: relative</a:t>
            </a:r>
          </a:p>
          <a:p>
            <a:pPr lvl="1"/>
            <a:r>
              <a:rPr lang="en-US" altLang="ko-KR" dirty="0"/>
              <a:t>Background: linear-gradient(25deg, </a:t>
            </a:r>
            <a:r>
              <a:rPr lang="en-US" altLang="ko-KR" dirty="0" err="1"/>
              <a:t>dodgerblue</a:t>
            </a:r>
            <a:r>
              <a:rPr lang="en-US" altLang="ko-KR" dirty="0"/>
              <a:t>, </a:t>
            </a:r>
            <a:r>
              <a:rPr lang="en-US" altLang="ko-KR" dirty="0" err="1"/>
              <a:t>rgb</a:t>
            </a:r>
            <a:r>
              <a:rPr lang="en-US" altLang="ko-KR" dirty="0"/>
              <a:t>(71, 255, 255));</a:t>
            </a:r>
          </a:p>
        </p:txBody>
      </p:sp>
    </p:spTree>
    <p:extLst>
      <p:ext uri="{BB962C8B-B14F-4D97-AF65-F5344CB8AC3E}">
        <p14:creationId xmlns:p14="http://schemas.microsoft.com/office/powerpoint/2010/main" val="271972298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5ABEF2-CE59-9896-1500-D30F2D6ECA8F}"/>
              </a:ext>
            </a:extLst>
          </p:cNvPr>
          <p:cNvSpPr txBox="1"/>
          <p:nvPr/>
        </p:nvSpPr>
        <p:spPr>
          <a:xfrm>
            <a:off x="480270" y="393202"/>
            <a:ext cx="9016068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"Oswald"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overflow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linear-gradient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dodgerblue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276255132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기본 </a:t>
            </a:r>
            <a:r>
              <a:rPr lang="en-US" altLang="ko-KR" dirty="0">
                <a:solidFill>
                  <a:schemeClr val="accent2"/>
                </a:solidFill>
              </a:rPr>
              <a:t>UI, </a:t>
            </a:r>
            <a:r>
              <a:rPr lang="en-US" altLang="ko-KR" dirty="0"/>
              <a:t>CSS </a:t>
            </a:r>
            <a:r>
              <a:rPr lang="ko-KR" altLang="en-US" dirty="0"/>
              <a:t>작업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100404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H1</a:t>
            </a:r>
          </a:p>
          <a:p>
            <a:pPr lvl="1"/>
            <a:r>
              <a:rPr lang="en-US" altLang="ko-KR" dirty="0"/>
              <a:t>Position: absolute;</a:t>
            </a:r>
          </a:p>
          <a:p>
            <a:pPr lvl="1"/>
            <a:r>
              <a:rPr lang="en-US" altLang="ko-KR" dirty="0"/>
              <a:t>Top: 7vh / left: 4vw</a:t>
            </a:r>
          </a:p>
          <a:p>
            <a:pPr lvl="1"/>
            <a:r>
              <a:rPr lang="ko-KR" altLang="en-US" dirty="0"/>
              <a:t>줄 간격을 없애기 위하여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font-size: 0;</a:t>
            </a:r>
          </a:p>
          <a:p>
            <a:r>
              <a:rPr lang="en-US" altLang="ko-KR" dirty="0"/>
              <a:t>Strong</a:t>
            </a:r>
          </a:p>
          <a:p>
            <a:pPr lvl="1"/>
            <a:r>
              <a:rPr lang="en-US" altLang="ko-KR" dirty="0"/>
              <a:t>Font:</a:t>
            </a:r>
            <a:r>
              <a:rPr lang="ko-KR" altLang="en-US" dirty="0"/>
              <a:t> </a:t>
            </a:r>
            <a:r>
              <a:rPr lang="en-US" altLang="ko-KR" dirty="0"/>
              <a:t>bold</a:t>
            </a:r>
            <a:r>
              <a:rPr lang="ko-KR" altLang="en-US" dirty="0"/>
              <a:t> </a:t>
            </a:r>
            <a:r>
              <a:rPr lang="en-US" altLang="ko-KR" dirty="0"/>
              <a:t>40px/1.4</a:t>
            </a:r>
            <a:r>
              <a:rPr lang="ko-KR" altLang="en-US" dirty="0"/>
              <a:t> </a:t>
            </a:r>
            <a:r>
              <a:rPr lang="en-US" altLang="ko-KR" dirty="0"/>
              <a:t>“Oswald” </a:t>
            </a:r>
          </a:p>
          <a:p>
            <a:pPr lvl="1"/>
            <a:r>
              <a:rPr lang="en-US" altLang="ko-KR" dirty="0"/>
              <a:t>Color: #fff / letter-spacing: 1px;</a:t>
            </a:r>
          </a:p>
          <a:p>
            <a:r>
              <a:rPr lang="en-US" altLang="ko-KR" dirty="0"/>
              <a:t>Span</a:t>
            </a:r>
          </a:p>
          <a:p>
            <a:pPr lvl="1"/>
            <a:r>
              <a:rPr lang="en-US" altLang="ko-KR" dirty="0"/>
              <a:t>Font:</a:t>
            </a:r>
            <a:r>
              <a:rPr lang="ko-KR" altLang="en-US" dirty="0"/>
              <a:t> </a:t>
            </a:r>
            <a:r>
              <a:rPr lang="en-US" altLang="ko-KR" dirty="0"/>
              <a:t>16px/1 “Oswald” / color: #fff / opacity: 0.8 / letter-spacing: 1px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67106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F3B8273-40D1-6DF3-7F57-25576F0C5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 REBASE – </a:t>
            </a:r>
            <a:r>
              <a:rPr lang="ko-KR" altLang="en-US" dirty="0" err="1">
                <a:solidFill>
                  <a:schemeClr val="accent2"/>
                </a:solidFill>
              </a:rPr>
              <a:t>브랜치의</a:t>
            </a:r>
            <a:r>
              <a:rPr lang="ko-KR" altLang="en-US" dirty="0">
                <a:solidFill>
                  <a:schemeClr val="accent2"/>
                </a:solidFill>
              </a:rPr>
              <a:t> 관점</a:t>
            </a:r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0B56D1E-321D-4FBE-FA3C-DBA713E6F5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88"/>
          <a:stretch/>
        </p:blipFill>
        <p:spPr bwMode="auto">
          <a:xfrm>
            <a:off x="0" y="1577831"/>
            <a:ext cx="7767782" cy="320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21B4A32-4F27-5BF1-F1A8-2F4DC280D62D}"/>
              </a:ext>
            </a:extLst>
          </p:cNvPr>
          <p:cNvCxnSpPr/>
          <p:nvPr/>
        </p:nvCxnSpPr>
        <p:spPr>
          <a:xfrm>
            <a:off x="7943273" y="3953166"/>
            <a:ext cx="591127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E2122B99-1F35-E82D-F704-45840FC0E4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73" t="19377" b="41970"/>
          <a:stretch/>
        </p:blipFill>
        <p:spPr bwMode="auto">
          <a:xfrm>
            <a:off x="8709891" y="3334329"/>
            <a:ext cx="3380509" cy="123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31368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90381F-3B7A-87F4-D3A9-1BEB9F8F51DF}"/>
              </a:ext>
            </a:extLst>
          </p:cNvPr>
          <p:cNvSpPr txBox="1"/>
          <p:nvPr/>
        </p:nvSpPr>
        <p:spPr>
          <a:xfrm>
            <a:off x="597716" y="417882"/>
            <a:ext cx="6094602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h1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"Oswald"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"Oswald"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365024527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기본 </a:t>
            </a:r>
            <a:r>
              <a:rPr lang="en-US" altLang="ko-KR" dirty="0">
                <a:solidFill>
                  <a:schemeClr val="accent2"/>
                </a:solidFill>
              </a:rPr>
              <a:t>UI,</a:t>
            </a:r>
            <a:r>
              <a:rPr lang="en-US" altLang="ko-KR" dirty="0"/>
              <a:t> CSS </a:t>
            </a:r>
            <a:r>
              <a:rPr lang="ko-KR" altLang="en-US" dirty="0"/>
              <a:t>작업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100404"/>
          </a:xfrm>
        </p:spPr>
        <p:txBody>
          <a:bodyPr>
            <a:normAutofit/>
          </a:bodyPr>
          <a:lstStyle/>
          <a:p>
            <a:r>
              <a:rPr lang="en-US" altLang="ko-KR" dirty="0"/>
              <a:t>.menu</a:t>
            </a:r>
          </a:p>
          <a:p>
            <a:pPr lvl="1"/>
            <a:r>
              <a:rPr lang="en-US" altLang="ko-KR" dirty="0"/>
              <a:t>Position: absolute / top: 8vh / right: 4vw</a:t>
            </a:r>
          </a:p>
          <a:p>
            <a:pPr lvl="1"/>
            <a:r>
              <a:rPr lang="en-US" altLang="ko-KR" dirty="0"/>
              <a:t>font-size: 30px / color: #fff</a:t>
            </a:r>
          </a:p>
          <a:p>
            <a:r>
              <a:rPr lang="en-US" altLang="ko-KR" dirty="0"/>
              <a:t>&gt; p {</a:t>
            </a:r>
          </a:p>
          <a:p>
            <a:pPr lvl="1"/>
            <a:r>
              <a:rPr lang="en-US" altLang="ko-KR" dirty="0"/>
              <a:t>Position: absolute</a:t>
            </a:r>
          </a:p>
          <a:p>
            <a:pPr lvl="1"/>
            <a:r>
              <a:rPr lang="en-US" altLang="ko-KR" dirty="0"/>
              <a:t>bottom: 7vh / left: 50% / </a:t>
            </a:r>
            <a:r>
              <a:rPr lang="en-US" altLang="ko-KR" dirty="0" err="1"/>
              <a:t>tranfom</a:t>
            </a:r>
            <a:r>
              <a:rPr lang="en-US" altLang="ko-KR" dirty="0"/>
              <a:t>: translate(-50%, 0);</a:t>
            </a:r>
          </a:p>
          <a:p>
            <a:pPr lvl="1"/>
            <a:r>
              <a:rPr lang="en-US" altLang="ko-KR" dirty="0"/>
              <a:t>color: #fff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4454331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C8BC45-FBC3-7216-E575-A0A7F7EE28B1}"/>
              </a:ext>
            </a:extLst>
          </p:cNvPr>
          <p:cNvSpPr txBox="1"/>
          <p:nvPr/>
        </p:nvSpPr>
        <p:spPr>
          <a:xfrm>
            <a:off x="480270" y="426271"/>
            <a:ext cx="6094602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"Oswald"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38484285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71141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음악 패널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작성하기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018276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패널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HTML </a:t>
            </a:r>
            <a:r>
              <a:rPr lang="ko-KR" altLang="en-US" dirty="0"/>
              <a:t>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Section </a:t>
            </a:r>
            <a:r>
              <a:rPr lang="ko-KR" altLang="en-US" dirty="0"/>
              <a:t>태그 사용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각각의 음악 패널은 </a:t>
            </a:r>
            <a:r>
              <a:rPr lang="en-US" altLang="ko-KR" dirty="0"/>
              <a:t>article </a:t>
            </a:r>
            <a:r>
              <a:rPr lang="ko-KR" altLang="en-US" dirty="0"/>
              <a:t>로 작업</a:t>
            </a:r>
            <a:endParaRPr lang="en-US" altLang="ko-KR" dirty="0"/>
          </a:p>
          <a:p>
            <a:pPr lvl="1"/>
            <a:r>
              <a:rPr lang="ko-KR" altLang="en-US" dirty="0"/>
              <a:t>각각 패널마다 </a:t>
            </a:r>
            <a:r>
              <a:rPr lang="en-US" altLang="ko-KR" dirty="0"/>
              <a:t>transform </a:t>
            </a:r>
            <a:r>
              <a:rPr lang="ko-KR" altLang="en-US" dirty="0"/>
              <a:t>효과를 주어야 하므로 </a:t>
            </a:r>
            <a:r>
              <a:rPr lang="en-US" altLang="ko-KR" dirty="0" err="1"/>
              <a:t>div.inner</a:t>
            </a:r>
            <a:r>
              <a:rPr lang="en-US" altLang="ko-KR" dirty="0"/>
              <a:t> </a:t>
            </a:r>
            <a:r>
              <a:rPr lang="ko-KR" altLang="en-US" dirty="0"/>
              <a:t>를 배치하여 </a:t>
            </a:r>
            <a:r>
              <a:rPr lang="en-US" altLang="ko-KR" dirty="0"/>
              <a:t>transform </a:t>
            </a:r>
            <a:r>
              <a:rPr lang="ko-KR" altLang="en-US" dirty="0"/>
              <a:t>이 중복되어 효과가 </a:t>
            </a:r>
            <a:r>
              <a:rPr lang="ko-KR" altLang="en-US" dirty="0" err="1"/>
              <a:t>안걸리는</a:t>
            </a:r>
            <a:r>
              <a:rPr lang="ko-KR" altLang="en-US" dirty="0"/>
              <a:t> 문제를 회피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3EDFBE-0592-F947-C0FC-1E35E9BA8813}"/>
              </a:ext>
            </a:extLst>
          </p:cNvPr>
          <p:cNvSpPr txBox="1"/>
          <p:nvPr/>
        </p:nvSpPr>
        <p:spPr>
          <a:xfrm>
            <a:off x="790663" y="4249757"/>
            <a:ext cx="609460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section&gt;article*8&gt;.inner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310B7E-9DFC-174E-E476-088CCFFA910E}"/>
              </a:ext>
            </a:extLst>
          </p:cNvPr>
          <p:cNvSpPr txBox="1"/>
          <p:nvPr/>
        </p:nvSpPr>
        <p:spPr>
          <a:xfrm>
            <a:off x="790663" y="4932272"/>
            <a:ext cx="6094602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75617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패널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CSS </a:t>
            </a:r>
            <a:r>
              <a:rPr lang="ko-KR" altLang="en-US" dirty="0"/>
              <a:t>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패널은 </a:t>
            </a:r>
            <a:r>
              <a:rPr lang="en-US" altLang="ko-KR" dirty="0"/>
              <a:t>CSS </a:t>
            </a:r>
            <a:r>
              <a:rPr lang="ko-KR" altLang="en-US" dirty="0"/>
              <a:t>를 컴포넌트로 만들어 작업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_</a:t>
            </a:r>
            <a:r>
              <a:rPr lang="en-US" altLang="ko-KR" dirty="0" err="1"/>
              <a:t>panel.scss</a:t>
            </a:r>
            <a:r>
              <a:rPr lang="en-US" altLang="ko-KR" dirty="0"/>
              <a:t> </a:t>
            </a:r>
            <a:r>
              <a:rPr lang="ko-KR" altLang="en-US" dirty="0"/>
              <a:t>파일 작성</a:t>
            </a:r>
            <a:endParaRPr lang="en-US" altLang="ko-KR" dirty="0"/>
          </a:p>
          <a:p>
            <a:r>
              <a:rPr lang="en-US" altLang="ko-KR" dirty="0" err="1"/>
              <a:t>Style.scss</a:t>
            </a:r>
            <a:r>
              <a:rPr lang="en-US" altLang="ko-KR" dirty="0"/>
              <a:t> </a:t>
            </a:r>
            <a:r>
              <a:rPr lang="ko-KR" altLang="en-US" dirty="0"/>
              <a:t>파일에 </a:t>
            </a:r>
            <a:r>
              <a:rPr lang="en-US" altLang="ko-KR" dirty="0"/>
              <a:t>panel </a:t>
            </a:r>
            <a:r>
              <a:rPr lang="ko-KR" altLang="en-US" dirty="0" err="1"/>
              <a:t>임포트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CFC3C9-B246-A9AD-763A-C76FE789553F}"/>
              </a:ext>
            </a:extLst>
          </p:cNvPr>
          <p:cNvSpPr txBox="1"/>
          <p:nvPr/>
        </p:nvSpPr>
        <p:spPr>
          <a:xfrm>
            <a:off x="832607" y="3791716"/>
            <a:ext cx="609460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"panel"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122020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패널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CSS </a:t>
            </a:r>
            <a:r>
              <a:rPr lang="ko-KR" altLang="en-US" dirty="0"/>
              <a:t>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_</a:t>
            </a:r>
            <a:r>
              <a:rPr lang="en-US" altLang="ko-KR" dirty="0" err="1"/>
              <a:t>panel.scss</a:t>
            </a:r>
            <a:r>
              <a:rPr lang="en-US" altLang="ko-KR" dirty="0"/>
              <a:t> </a:t>
            </a:r>
            <a:r>
              <a:rPr lang="ko-KR" altLang="en-US" dirty="0"/>
              <a:t>파일에서 작업 시작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Section</a:t>
            </a:r>
          </a:p>
          <a:p>
            <a:pPr lvl="1"/>
            <a:r>
              <a:rPr lang="en-US" altLang="ko-KR" dirty="0"/>
              <a:t>Width: 20vw / height: 65vh</a:t>
            </a:r>
          </a:p>
          <a:p>
            <a:pPr lvl="1"/>
            <a:r>
              <a:rPr lang="en-US" altLang="ko-KR" dirty="0"/>
              <a:t>Position: absolute / left: 50% / top : 50% / margin-left: -10vw / margin-top: 32.5vh</a:t>
            </a:r>
          </a:p>
          <a:p>
            <a:r>
              <a:rPr lang="en-US" altLang="ko-KR" dirty="0"/>
              <a:t>Article</a:t>
            </a:r>
          </a:p>
          <a:p>
            <a:pPr lvl="1"/>
            <a:r>
              <a:rPr lang="en-US" altLang="ko-KR" dirty="0"/>
              <a:t>Width: 100% / height: 100%</a:t>
            </a:r>
          </a:p>
          <a:p>
            <a:pPr lvl="1"/>
            <a:r>
              <a:rPr lang="en-US" altLang="ko-KR" dirty="0"/>
              <a:t>Position : absolute / top : 0px / left: 0px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5980848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33021E-C6EF-6FBE-F358-CFBFEF8E2C6D}"/>
              </a:ext>
            </a:extLst>
          </p:cNvPr>
          <p:cNvSpPr txBox="1"/>
          <p:nvPr/>
        </p:nvSpPr>
        <p:spPr>
          <a:xfrm>
            <a:off x="497048" y="346819"/>
            <a:ext cx="6094602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65vh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-10vw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-32.5vh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57955955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패널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CSS </a:t>
            </a:r>
            <a:r>
              <a:rPr lang="ko-KR" altLang="en-US" dirty="0"/>
              <a:t>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.inner</a:t>
            </a:r>
          </a:p>
          <a:p>
            <a:pPr lvl="1"/>
            <a:r>
              <a:rPr lang="en-US" altLang="ko-KR" dirty="0"/>
              <a:t>Width: 100% / height: 100% / background-color: #fff</a:t>
            </a:r>
          </a:p>
          <a:p>
            <a:pPr lvl="1"/>
            <a:r>
              <a:rPr lang="en-US" altLang="ko-KR" dirty="0" err="1"/>
              <a:t>Padiing</a:t>
            </a:r>
            <a:r>
              <a:rPr lang="en-US" altLang="ko-KR" dirty="0"/>
              <a:t>: 5vh 2.5vw 8vh / border-radius: 10px;</a:t>
            </a:r>
          </a:p>
          <a:p>
            <a:pPr lvl="1"/>
            <a:r>
              <a:rPr lang="en-US" altLang="ko-KR" dirty="0"/>
              <a:t>Box-shadow: 10px </a:t>
            </a:r>
            <a:r>
              <a:rPr lang="en-US" altLang="ko-KR" dirty="0" err="1"/>
              <a:t>10px</a:t>
            </a:r>
            <a:r>
              <a:rPr lang="en-US" altLang="ko-KR" dirty="0"/>
              <a:t> 20px </a:t>
            </a:r>
            <a:r>
              <a:rPr lang="en-US" altLang="ko-KR" dirty="0" err="1"/>
              <a:t>rgba</a:t>
            </a:r>
            <a:r>
              <a:rPr lang="en-US" altLang="ko-KR" dirty="0"/>
              <a:t>(0, 0, 0, 0.1);</a:t>
            </a:r>
          </a:p>
          <a:p>
            <a:pPr lvl="1"/>
            <a:r>
              <a:rPr lang="en-US" altLang="ko-KR" dirty="0"/>
              <a:t>Opacity: 0.6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5030301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23DE49-DD02-AA1A-A006-72659B32B496}"/>
              </a:ext>
            </a:extLst>
          </p:cNvPr>
          <p:cNvSpPr txBox="1"/>
          <p:nvPr/>
        </p:nvSpPr>
        <p:spPr>
          <a:xfrm>
            <a:off x="572548" y="393526"/>
            <a:ext cx="7371826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  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box-shadow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83325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B3A0E56-ABDD-E5A1-5279-ECC16F6CB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39"/>
            <a:ext cx="8871392" cy="371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42B0E223-57A5-175F-D082-4693D7F65EC6}"/>
              </a:ext>
            </a:extLst>
          </p:cNvPr>
          <p:cNvSpPr/>
          <p:nvPr/>
        </p:nvSpPr>
        <p:spPr>
          <a:xfrm>
            <a:off x="9074592" y="1317135"/>
            <a:ext cx="983808" cy="960582"/>
          </a:xfrm>
          <a:prstGeom prst="ellipse">
            <a:avLst/>
          </a:prstGeom>
          <a:solidFill>
            <a:srgbClr val="FEFF7F"/>
          </a:solidFill>
          <a:ln w="57150">
            <a:solidFill>
              <a:srgbClr val="0000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0072"/>
                </a:solidFill>
              </a:rPr>
              <a:t>C/25</a:t>
            </a:r>
            <a:endParaRPr lang="ko-KR" altLang="en-US" b="1" dirty="0">
              <a:solidFill>
                <a:srgbClr val="000072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CE13104-A20F-C1BB-113D-82D567AAE9BB}"/>
              </a:ext>
            </a:extLst>
          </p:cNvPr>
          <p:cNvCxnSpPr/>
          <p:nvPr/>
        </p:nvCxnSpPr>
        <p:spPr>
          <a:xfrm>
            <a:off x="8368146" y="1797426"/>
            <a:ext cx="591127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5F32026-9563-568A-151B-FA1D1957199C}"/>
              </a:ext>
            </a:extLst>
          </p:cNvPr>
          <p:cNvCxnSpPr>
            <a:cxnSpLocks/>
          </p:cNvCxnSpPr>
          <p:nvPr/>
        </p:nvCxnSpPr>
        <p:spPr>
          <a:xfrm flipV="1">
            <a:off x="8280265" y="2277717"/>
            <a:ext cx="891444" cy="81741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C1D5B04-1F71-E633-64A9-8FE70E5FEBE4}"/>
              </a:ext>
            </a:extLst>
          </p:cNvPr>
          <p:cNvCxnSpPr/>
          <p:nvPr/>
        </p:nvCxnSpPr>
        <p:spPr>
          <a:xfrm>
            <a:off x="10210801" y="1797426"/>
            <a:ext cx="591127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EA7A7D74-4AF6-77F3-0619-137A49E3973D}"/>
              </a:ext>
            </a:extLst>
          </p:cNvPr>
          <p:cNvSpPr/>
          <p:nvPr/>
        </p:nvSpPr>
        <p:spPr>
          <a:xfrm>
            <a:off x="10954329" y="1317135"/>
            <a:ext cx="983808" cy="960582"/>
          </a:xfrm>
          <a:prstGeom prst="ellipse">
            <a:avLst/>
          </a:prstGeom>
          <a:solidFill>
            <a:srgbClr val="FEFF7F"/>
          </a:solidFill>
          <a:ln w="57150">
            <a:solidFill>
              <a:srgbClr val="0000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0072"/>
                </a:solidFill>
              </a:rPr>
              <a:t>C/26</a:t>
            </a:r>
            <a:endParaRPr lang="ko-KR" altLang="en-US" b="1" dirty="0">
              <a:solidFill>
                <a:srgbClr val="000072"/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0751E57-8271-29B1-174A-581C100332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30" r="36288"/>
          <a:stretch/>
        </p:blipFill>
        <p:spPr bwMode="auto">
          <a:xfrm>
            <a:off x="0" y="4257965"/>
            <a:ext cx="7767782" cy="1945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60DDDF5-D7AD-094C-5AA1-16833F801DCF}"/>
              </a:ext>
            </a:extLst>
          </p:cNvPr>
          <p:cNvCxnSpPr/>
          <p:nvPr/>
        </p:nvCxnSpPr>
        <p:spPr>
          <a:xfrm>
            <a:off x="7943273" y="5377155"/>
            <a:ext cx="591127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>
            <a:extLst>
              <a:ext uri="{FF2B5EF4-FFF2-40B4-BE49-F238E27FC236}">
                <a16:creationId xmlns:a16="http://schemas.microsoft.com/office/drawing/2014/main" id="{BBF793C5-FE0F-85A9-C710-34E1C16A47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73" t="19377" b="41970"/>
          <a:stretch/>
        </p:blipFill>
        <p:spPr bwMode="auto">
          <a:xfrm>
            <a:off x="8709891" y="4758318"/>
            <a:ext cx="3380509" cy="123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026F71-DC18-93D8-BCA4-334082911028}"/>
              </a:ext>
            </a:extLst>
          </p:cNvPr>
          <p:cNvSpPr txBox="1"/>
          <p:nvPr/>
        </p:nvSpPr>
        <p:spPr>
          <a:xfrm>
            <a:off x="323273" y="1505038"/>
            <a:ext cx="1601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MERGE</a:t>
            </a:r>
            <a:endParaRPr lang="ko-KR" altLang="en-US" sz="3200" dirty="0">
              <a:solidFill>
                <a:srgbClr val="0070C0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897079-759D-8EB4-7E43-1E1A162047E5}"/>
              </a:ext>
            </a:extLst>
          </p:cNvPr>
          <p:cNvSpPr txBox="1"/>
          <p:nvPr/>
        </p:nvSpPr>
        <p:spPr>
          <a:xfrm>
            <a:off x="323273" y="4173543"/>
            <a:ext cx="1827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REBASE</a:t>
            </a:r>
            <a:endParaRPr lang="ko-KR" altLang="en-US" sz="3200" dirty="0">
              <a:solidFill>
                <a:srgbClr val="0070C0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60FEF8C6-1F18-274B-2659-B139486A6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 err="1">
                <a:solidFill>
                  <a:schemeClr val="accent2"/>
                </a:solidFill>
              </a:rPr>
              <a:t>브랜치의</a:t>
            </a:r>
            <a:r>
              <a:rPr lang="ko-KR" altLang="en-US" dirty="0">
                <a:solidFill>
                  <a:schemeClr val="accent2"/>
                </a:solidFill>
              </a:rPr>
              <a:t> 관점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878025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패널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ko-KR" altLang="en-US" dirty="0"/>
              <a:t>회전 주기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각각의 패널에 회전 값을 </a:t>
            </a:r>
            <a:r>
              <a:rPr lang="en-US" altLang="ko-KR" dirty="0"/>
              <a:t>JS </a:t>
            </a:r>
            <a:r>
              <a:rPr lang="ko-KR" altLang="en-US" dirty="0"/>
              <a:t>를 통해서 각각의 회전 값을 한번에 처리해 봅시다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Section</a:t>
            </a:r>
            <a:r>
              <a:rPr lang="ko-KR" altLang="en-US" dirty="0"/>
              <a:t> 요소 가져오기</a:t>
            </a:r>
            <a:endParaRPr lang="en-US" altLang="ko-KR" dirty="0"/>
          </a:p>
          <a:p>
            <a:r>
              <a:rPr lang="en-US" altLang="ko-KR" dirty="0"/>
              <a:t>Section </a:t>
            </a:r>
            <a:r>
              <a:rPr lang="ko-KR" altLang="en-US" dirty="0"/>
              <a:t>내부의 </a:t>
            </a:r>
            <a:r>
              <a:rPr lang="en-US" altLang="ko-KR" dirty="0"/>
              <a:t>article </a:t>
            </a:r>
            <a:r>
              <a:rPr lang="ko-KR" altLang="en-US" dirty="0"/>
              <a:t>요소 전부 가져오기</a:t>
            </a:r>
            <a:endParaRPr lang="en-US" altLang="ko-KR" dirty="0"/>
          </a:p>
          <a:p>
            <a:r>
              <a:rPr lang="en-US" altLang="ko-KR" dirty="0"/>
              <a:t>Article </a:t>
            </a:r>
            <a:r>
              <a:rPr lang="ko-KR" altLang="en-US" dirty="0"/>
              <a:t>개수 선언 및 각도 구하기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5395189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8236AC-F366-E470-3BC5-E62CF84E2C30}"/>
              </a:ext>
            </a:extLst>
          </p:cNvPr>
          <p:cNvSpPr txBox="1"/>
          <p:nvPr/>
        </p:nvSpPr>
        <p:spPr>
          <a:xfrm>
            <a:off x="421546" y="357861"/>
            <a:ext cx="11297873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"section"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querySelectorAll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`rotate(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deg`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6767488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패널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ko-KR" altLang="en-US" dirty="0"/>
              <a:t>회전 주기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패널이 지금은 자기 자신의 중앙을 기준으로 회전 되어 있으므로 특정 기준 점을 기준으로 퍼져야 하므로 </a:t>
            </a:r>
            <a:r>
              <a:rPr lang="en-US" altLang="ko-KR" dirty="0" err="1"/>
              <a:t>translateY</a:t>
            </a:r>
            <a:r>
              <a:rPr lang="en-US" altLang="ko-KR" dirty="0"/>
              <a:t> </a:t>
            </a:r>
            <a:r>
              <a:rPr lang="ko-KR" altLang="en-US" dirty="0"/>
              <a:t>값 부여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패널이 너무 위로 </a:t>
            </a:r>
            <a:r>
              <a:rPr lang="ko-KR" altLang="en-US" dirty="0" err="1"/>
              <a:t>가있으므로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Section </a:t>
            </a:r>
            <a:r>
              <a:rPr lang="ko-KR" altLang="en-US" dirty="0"/>
              <a:t>의 </a:t>
            </a:r>
            <a:r>
              <a:rPr lang="en-US" altLang="ko-KR" dirty="0"/>
              <a:t>top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150%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CAB92B-2246-4816-7E76-3CACE8646669}"/>
              </a:ext>
            </a:extLst>
          </p:cNvPr>
          <p:cNvSpPr txBox="1"/>
          <p:nvPr/>
        </p:nvSpPr>
        <p:spPr>
          <a:xfrm>
            <a:off x="790662" y="2782669"/>
            <a:ext cx="9284516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`rotate(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deg)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translateY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(-100vh)`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498D6D-FD85-0C3D-75DB-1CC72893D8A6}"/>
              </a:ext>
            </a:extLst>
          </p:cNvPr>
          <p:cNvSpPr txBox="1"/>
          <p:nvPr/>
        </p:nvSpPr>
        <p:spPr>
          <a:xfrm>
            <a:off x="6017005" y="3935065"/>
            <a:ext cx="3991062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65vh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-10vw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-32.5vh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97154313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71141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좌우 이동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버튼 만들기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418195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버튼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HTML </a:t>
            </a:r>
            <a:r>
              <a:rPr lang="ko-KR" altLang="en-US" dirty="0"/>
              <a:t>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Section </a:t>
            </a:r>
            <a:r>
              <a:rPr lang="ko-KR" altLang="en-US" dirty="0"/>
              <a:t>태그</a:t>
            </a:r>
            <a:r>
              <a:rPr lang="en-US" altLang="ko-KR" dirty="0"/>
              <a:t> </a:t>
            </a:r>
            <a:r>
              <a:rPr lang="ko-KR" altLang="en-US" dirty="0"/>
              <a:t>아래에 </a:t>
            </a:r>
            <a:r>
              <a:rPr lang="en-US" altLang="ko-KR" dirty="0"/>
              <a:t>nav </a:t>
            </a:r>
            <a:r>
              <a:rPr lang="ko-KR" altLang="en-US" dirty="0"/>
              <a:t>태그로 작업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이전</a:t>
            </a:r>
            <a:r>
              <a:rPr lang="en-US" altLang="ko-KR" dirty="0"/>
              <a:t>, </a:t>
            </a:r>
            <a:r>
              <a:rPr lang="ko-KR" altLang="en-US" dirty="0"/>
              <a:t>이후 버튼이 있어야 하므로</a:t>
            </a:r>
            <a:r>
              <a:rPr lang="en-US" altLang="ko-KR" dirty="0"/>
              <a:t>! 2</a:t>
            </a:r>
            <a:r>
              <a:rPr lang="ko-KR" altLang="en-US" dirty="0"/>
              <a:t>개 작업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A51378-8F8A-EA9F-98E5-26020A21B6F7}"/>
              </a:ext>
            </a:extLst>
          </p:cNvPr>
          <p:cNvSpPr txBox="1"/>
          <p:nvPr/>
        </p:nvSpPr>
        <p:spPr>
          <a:xfrm>
            <a:off x="857775" y="2984384"/>
            <a:ext cx="6094602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btnPrev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PREV Music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btnNext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NEXT Music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85958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버튼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/>
              <a:t>CSS </a:t>
            </a:r>
            <a:r>
              <a:rPr lang="ko-KR" altLang="en-US" dirty="0"/>
              <a:t>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버튼도 </a:t>
            </a:r>
            <a:r>
              <a:rPr lang="ko-KR" altLang="en-US" dirty="0" err="1"/>
              <a:t>콤포넌트로</a:t>
            </a:r>
            <a:r>
              <a:rPr lang="ko-KR" altLang="en-US" dirty="0"/>
              <a:t> 작업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_</a:t>
            </a:r>
            <a:r>
              <a:rPr lang="en-US" altLang="ko-KR" dirty="0" err="1"/>
              <a:t>btns.scss</a:t>
            </a:r>
            <a:r>
              <a:rPr lang="ko-KR" altLang="en-US" dirty="0"/>
              <a:t> 파일 생성</a:t>
            </a:r>
            <a:endParaRPr lang="en-US" altLang="ko-KR" dirty="0"/>
          </a:p>
          <a:p>
            <a:r>
              <a:rPr lang="en-US" altLang="ko-KR" dirty="0" err="1"/>
              <a:t>Style.scss</a:t>
            </a:r>
            <a:r>
              <a:rPr lang="en-US" altLang="ko-KR" dirty="0"/>
              <a:t> </a:t>
            </a:r>
            <a:r>
              <a:rPr lang="ko-KR" altLang="en-US" dirty="0"/>
              <a:t>파일에 </a:t>
            </a:r>
            <a:r>
              <a:rPr lang="ko-KR" altLang="en-US" dirty="0" err="1"/>
              <a:t>임포트</a:t>
            </a:r>
            <a:r>
              <a:rPr lang="en-US" altLang="ko-KR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63554F-5E3E-DA7F-FD2B-EF34BE2C80E8}"/>
              </a:ext>
            </a:extLst>
          </p:cNvPr>
          <p:cNvSpPr txBox="1"/>
          <p:nvPr/>
        </p:nvSpPr>
        <p:spPr>
          <a:xfrm>
            <a:off x="715162" y="3767201"/>
            <a:ext cx="6094602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"panel"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7492366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버튼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/>
              <a:t>CSS </a:t>
            </a:r>
            <a:r>
              <a:rPr lang="ko-KR" altLang="en-US" dirty="0"/>
              <a:t>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.</a:t>
            </a:r>
            <a:r>
              <a:rPr lang="en-US" altLang="ko-KR" dirty="0" err="1"/>
              <a:t>btnPrev</a:t>
            </a:r>
            <a:endParaRPr lang="en-US" altLang="ko-KR" dirty="0"/>
          </a:p>
          <a:p>
            <a:pPr lvl="1"/>
            <a:r>
              <a:rPr lang="en-US" altLang="ko-KR" dirty="0"/>
              <a:t>Width: 60px / height: 60px</a:t>
            </a:r>
          </a:p>
          <a:p>
            <a:pPr lvl="1"/>
            <a:r>
              <a:rPr lang="en-US" altLang="ko-KR" dirty="0"/>
              <a:t>Position: absolute / top: 50% / left: 50%</a:t>
            </a:r>
          </a:p>
          <a:p>
            <a:pPr lvl="1"/>
            <a:r>
              <a:rPr lang="en-US" altLang="ko-KR" dirty="0"/>
              <a:t>Transform(-20vw, -50%)</a:t>
            </a:r>
          </a:p>
          <a:p>
            <a:pPr lvl="1"/>
            <a:r>
              <a:rPr lang="en-US" altLang="ko-KR" dirty="0"/>
              <a:t>Display: flex / justify-content: </a:t>
            </a:r>
            <a:r>
              <a:rPr lang="en-US" altLang="ko-KR" dirty="0" err="1"/>
              <a:t>felx</a:t>
            </a:r>
            <a:r>
              <a:rPr lang="en-US" altLang="ko-KR" dirty="0"/>
              <a:t>-start / align-</a:t>
            </a:r>
            <a:r>
              <a:rPr lang="en-US" altLang="ko-KR" dirty="0" err="1"/>
              <a:t>itmes</a:t>
            </a:r>
            <a:r>
              <a:rPr lang="en-US" altLang="ko-KR" dirty="0"/>
              <a:t>: center</a:t>
            </a:r>
          </a:p>
          <a:p>
            <a:pPr lvl="1"/>
            <a:r>
              <a:rPr lang="en-US" altLang="ko-KR" dirty="0"/>
              <a:t>Font-size: 0 / padding-left:20px / cursor: pointer</a:t>
            </a:r>
          </a:p>
          <a:p>
            <a:r>
              <a:rPr lang="en-US" altLang="ko-KR" dirty="0"/>
              <a:t>Span </a:t>
            </a:r>
          </a:p>
          <a:p>
            <a:pPr lvl="1"/>
            <a:r>
              <a:rPr lang="en-US" altLang="ko-KR" dirty="0"/>
              <a:t>Font-size: 18px / color: #fff / transition: 0.5s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9005310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736BC-B273-4E83-FF58-E7446E29F5F1}"/>
              </a:ext>
            </a:extLst>
          </p:cNvPr>
          <p:cNvSpPr txBox="1"/>
          <p:nvPr/>
        </p:nvSpPr>
        <p:spPr>
          <a:xfrm>
            <a:off x="413158" y="208157"/>
            <a:ext cx="6094602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btnPrev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-20vw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align-items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flex-start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104600371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버튼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움직이는 화살표 만들기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요런거는</a:t>
            </a:r>
            <a:r>
              <a:rPr lang="ko-KR" altLang="en-US" dirty="0"/>
              <a:t> 보통 가상 요소 선택자로 만듭니다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::Before / ::after </a:t>
            </a:r>
            <a:r>
              <a:rPr lang="ko-KR" altLang="en-US" dirty="0"/>
              <a:t>둘 다 선언해서 만들고 </a:t>
            </a:r>
            <a:r>
              <a:rPr lang="en-US" altLang="ko-KR" dirty="0"/>
              <a:t>Ani </a:t>
            </a:r>
            <a:r>
              <a:rPr lang="ko-KR" altLang="en-US" dirty="0"/>
              <a:t>효과 주기</a:t>
            </a:r>
            <a:r>
              <a:rPr lang="en-US" altLang="ko-KR" dirty="0"/>
              <a:t>	</a:t>
            </a:r>
          </a:p>
          <a:p>
            <a:r>
              <a:rPr lang="en-US" altLang="ko-KR" dirty="0"/>
              <a:t>::Before</a:t>
            </a:r>
          </a:p>
          <a:p>
            <a:pPr lvl="1"/>
            <a:r>
              <a:rPr lang="en-US" altLang="ko-KR" dirty="0"/>
              <a:t>Content: “”</a:t>
            </a:r>
          </a:p>
          <a:p>
            <a:pPr lvl="1"/>
            <a:r>
              <a:rPr lang="en-US" altLang="ko-KR" dirty="0"/>
              <a:t>Display: block / width: 100% / height: 2px / background-color: #fff</a:t>
            </a:r>
          </a:p>
          <a:p>
            <a:pPr lvl="1"/>
            <a:r>
              <a:rPr lang="en-US" altLang="ko-KR" dirty="0"/>
              <a:t>Position: absolute / left: 0px</a:t>
            </a:r>
          </a:p>
          <a:p>
            <a:pPr lvl="1"/>
            <a:r>
              <a:rPr lang="en-US" altLang="ko-KR" dirty="0"/>
              <a:t>Transform-origin: left center / transform: rotate(-180deg)</a:t>
            </a:r>
          </a:p>
          <a:p>
            <a:pPr lvl="1"/>
            <a:r>
              <a:rPr lang="en-US" altLang="ko-KR" dirty="0"/>
              <a:t>Transition: 0.5s</a:t>
            </a:r>
          </a:p>
        </p:txBody>
      </p:sp>
    </p:spTree>
    <p:extLst>
      <p:ext uri="{BB962C8B-B14F-4D97-AF65-F5344CB8AC3E}">
        <p14:creationId xmlns:p14="http://schemas.microsoft.com/office/powerpoint/2010/main" val="11992124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4172AF6-DD1F-F7AC-DAD6-623B051A59A8}"/>
              </a:ext>
            </a:extLst>
          </p:cNvPr>
          <p:cNvSpPr txBox="1"/>
          <p:nvPr/>
        </p:nvSpPr>
        <p:spPr>
          <a:xfrm>
            <a:off x="480270" y="321976"/>
            <a:ext cx="4595069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btnPrev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::before,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::after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transform-origin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-180deg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DF0ADD-05D3-DDE8-EFB7-98258A83912B}"/>
              </a:ext>
            </a:extLst>
          </p:cNvPr>
          <p:cNvSpPr txBox="1"/>
          <p:nvPr/>
        </p:nvSpPr>
        <p:spPr>
          <a:xfrm>
            <a:off x="5496887" y="321976"/>
            <a:ext cx="4855128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::after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180deg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33791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C90FD12C-6CB2-FB70-E34E-BEF576F8CD81}"/>
              </a:ext>
            </a:extLst>
          </p:cNvPr>
          <p:cNvGrpSpPr/>
          <p:nvPr/>
        </p:nvGrpSpPr>
        <p:grpSpPr>
          <a:xfrm>
            <a:off x="0" y="1169785"/>
            <a:ext cx="9993745" cy="3107908"/>
            <a:chOff x="0" y="624839"/>
            <a:chExt cx="11938137" cy="3712585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D7B9397E-02CF-A703-53C6-3BDB0E834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24839"/>
              <a:ext cx="8871392" cy="3712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3E3601F6-2626-1511-F84A-DFCEEFE272FD}"/>
                </a:ext>
              </a:extLst>
            </p:cNvPr>
            <p:cNvSpPr/>
            <p:nvPr/>
          </p:nvSpPr>
          <p:spPr>
            <a:xfrm>
              <a:off x="9074592" y="1317135"/>
              <a:ext cx="983808" cy="960582"/>
            </a:xfrm>
            <a:prstGeom prst="ellipse">
              <a:avLst/>
            </a:prstGeom>
            <a:solidFill>
              <a:srgbClr val="FEFF7F"/>
            </a:solidFill>
            <a:ln w="57150">
              <a:solidFill>
                <a:srgbClr val="0000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000072"/>
                  </a:solidFill>
                </a:rPr>
                <a:t>C/25</a:t>
              </a:r>
              <a:endParaRPr lang="ko-KR" altLang="en-US" sz="1400" b="1" dirty="0">
                <a:solidFill>
                  <a:srgbClr val="000072"/>
                </a:solidFill>
              </a:endParaRPr>
            </a:p>
          </p:txBody>
        </p: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A26B0B83-B7FC-11F3-DDF8-6E999C31256C}"/>
                </a:ext>
              </a:extLst>
            </p:cNvPr>
            <p:cNvCxnSpPr/>
            <p:nvPr/>
          </p:nvCxnSpPr>
          <p:spPr>
            <a:xfrm>
              <a:off x="8368146" y="1797426"/>
              <a:ext cx="59112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D5D9E497-F8EC-BD62-DA74-1661724179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0265" y="2277717"/>
              <a:ext cx="891444" cy="817418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4A110FB5-EF3F-3B3A-6B20-4731C4D373C7}"/>
                </a:ext>
              </a:extLst>
            </p:cNvPr>
            <p:cNvCxnSpPr/>
            <p:nvPr/>
          </p:nvCxnSpPr>
          <p:spPr>
            <a:xfrm>
              <a:off x="10210801" y="1797426"/>
              <a:ext cx="59112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B83D996-C2D0-03D1-1DCA-721BE00D756E}"/>
                </a:ext>
              </a:extLst>
            </p:cNvPr>
            <p:cNvSpPr/>
            <p:nvPr/>
          </p:nvSpPr>
          <p:spPr>
            <a:xfrm>
              <a:off x="10954329" y="1317135"/>
              <a:ext cx="983808" cy="960582"/>
            </a:xfrm>
            <a:prstGeom prst="ellipse">
              <a:avLst/>
            </a:prstGeom>
            <a:solidFill>
              <a:srgbClr val="FEFF7F"/>
            </a:solidFill>
            <a:ln w="57150">
              <a:solidFill>
                <a:srgbClr val="0000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000072"/>
                  </a:solidFill>
                </a:rPr>
                <a:t>C/26</a:t>
              </a:r>
              <a:endParaRPr lang="ko-KR" altLang="en-US" sz="1400" b="1" dirty="0">
                <a:solidFill>
                  <a:srgbClr val="000072"/>
                </a:solidFill>
              </a:endParaRPr>
            </a:p>
          </p:txBody>
        </p: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2F6AF26E-C8A9-6962-6955-4E0E83A5D6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09"/>
          <a:stretch/>
        </p:blipFill>
        <p:spPr bwMode="auto">
          <a:xfrm>
            <a:off x="0" y="4458837"/>
            <a:ext cx="10889673" cy="187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73FD1FC-7536-E810-372B-CB1DA3DD1A7E}"/>
              </a:ext>
            </a:extLst>
          </p:cNvPr>
          <p:cNvCxnSpPr>
            <a:cxnSpLocks/>
          </p:cNvCxnSpPr>
          <p:nvPr/>
        </p:nvCxnSpPr>
        <p:spPr>
          <a:xfrm>
            <a:off x="10094835" y="2151390"/>
            <a:ext cx="1302838" cy="212630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84A885C7-EAF9-AB2D-F595-EE72811A8B2E}"/>
              </a:ext>
            </a:extLst>
          </p:cNvPr>
          <p:cNvSpPr/>
          <p:nvPr/>
        </p:nvSpPr>
        <p:spPr>
          <a:xfrm>
            <a:off x="11168688" y="4391730"/>
            <a:ext cx="882842" cy="862000"/>
          </a:xfrm>
          <a:prstGeom prst="ellipse">
            <a:avLst/>
          </a:prstGeom>
          <a:solidFill>
            <a:srgbClr val="7EFF80"/>
          </a:solidFill>
          <a:ln w="57150">
            <a:solidFill>
              <a:srgbClr val="0000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000072"/>
                </a:solidFill>
              </a:rPr>
              <a:t>D/27</a:t>
            </a:r>
            <a:endParaRPr lang="ko-KR" altLang="en-US" sz="1400" b="1" dirty="0">
              <a:solidFill>
                <a:srgbClr val="000072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58FE969-A5A5-14A4-EC80-968295F95197}"/>
              </a:ext>
            </a:extLst>
          </p:cNvPr>
          <p:cNvCxnSpPr>
            <a:cxnSpLocks/>
          </p:cNvCxnSpPr>
          <p:nvPr/>
        </p:nvCxnSpPr>
        <p:spPr>
          <a:xfrm>
            <a:off x="10366859" y="4863612"/>
            <a:ext cx="624414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>
            <a:extLst>
              <a:ext uri="{FF2B5EF4-FFF2-40B4-BE49-F238E27FC236}">
                <a16:creationId xmlns:a16="http://schemas.microsoft.com/office/drawing/2014/main" id="{1C68D288-8ACF-EDFF-95BA-154D622D1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다시 </a:t>
            </a:r>
            <a:r>
              <a:rPr lang="en-US" altLang="ko-KR" dirty="0">
                <a:solidFill>
                  <a:schemeClr val="accent2"/>
                </a:solidFill>
              </a:rPr>
              <a:t>MERGE </a:t>
            </a:r>
            <a:r>
              <a:rPr lang="ko-KR" altLang="en-US" dirty="0">
                <a:solidFill>
                  <a:schemeClr val="accent2"/>
                </a:solidFill>
              </a:rPr>
              <a:t>발생</a:t>
            </a:r>
            <a:r>
              <a:rPr lang="en-US" altLang="ko-KR" dirty="0">
                <a:solidFill>
                  <a:schemeClr val="accent2"/>
                </a:solidFill>
              </a:rPr>
              <a:t>!?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201250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버튼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ko-KR" altLang="en-US" dirty="0"/>
              <a:t>움직이는 화살표 만들기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Hover </a:t>
            </a:r>
            <a:r>
              <a:rPr lang="ko-KR" altLang="en-US" dirty="0"/>
              <a:t>효과 주기</a:t>
            </a:r>
            <a:endParaRPr lang="en-US" altLang="ko-KR" dirty="0"/>
          </a:p>
          <a:p>
            <a:pPr lvl="1"/>
            <a:r>
              <a:rPr lang="ko-KR" altLang="en-US" dirty="0"/>
              <a:t>글자는 </a:t>
            </a:r>
            <a:r>
              <a:rPr lang="ko-KR" altLang="en-US" dirty="0" err="1"/>
              <a:t>쇽</a:t>
            </a:r>
            <a:r>
              <a:rPr lang="ko-KR" altLang="en-US" dirty="0"/>
              <a:t> 사라지게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::Before / ::After </a:t>
            </a:r>
            <a:r>
              <a:rPr lang="ko-KR" altLang="en-US" dirty="0"/>
              <a:t>는 각도를 변경해서 화살표처럼 보이도록</a:t>
            </a:r>
            <a:endParaRPr lang="en-US" altLang="ko-KR" dirty="0"/>
          </a:p>
          <a:p>
            <a:pPr lvl="2"/>
            <a:r>
              <a:rPr lang="en-US" altLang="ko-KR" dirty="0"/>
              <a:t>30</a:t>
            </a:r>
            <a:r>
              <a:rPr lang="ko-KR" altLang="en-US" dirty="0"/>
              <a:t>도를 기준으로 위 아래로 위치 하도록 설정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3857679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C156B42-2BD0-ECD8-1973-00E92CB6B7DB}"/>
              </a:ext>
            </a:extLst>
          </p:cNvPr>
          <p:cNvSpPr txBox="1"/>
          <p:nvPr/>
        </p:nvSpPr>
        <p:spPr>
          <a:xfrm>
            <a:off x="639661" y="514760"/>
            <a:ext cx="6094602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btnPrev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::before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-30deg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::after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297862087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Next </a:t>
            </a:r>
            <a:r>
              <a:rPr lang="ko-KR" altLang="en-US" dirty="0"/>
              <a:t>버튼도 작업해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Prev</a:t>
            </a:r>
            <a:r>
              <a:rPr lang="en-US" altLang="ko-KR" dirty="0"/>
              <a:t> </a:t>
            </a:r>
            <a:r>
              <a:rPr lang="ko-KR" altLang="en-US" dirty="0"/>
              <a:t>버튼과 거의 유사한 </a:t>
            </a:r>
            <a:r>
              <a:rPr lang="en-US" altLang="ko-KR" dirty="0"/>
              <a:t>Next </a:t>
            </a:r>
            <a:r>
              <a:rPr lang="ko-KR" altLang="en-US" dirty="0"/>
              <a:t>버튼 작업하기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4320039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664AF1-8295-0F07-76B9-F281DBA77927}"/>
              </a:ext>
            </a:extLst>
          </p:cNvPr>
          <p:cNvSpPr txBox="1"/>
          <p:nvPr/>
        </p:nvSpPr>
        <p:spPr>
          <a:xfrm>
            <a:off x="361538" y="286603"/>
            <a:ext cx="6096000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align-items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flex-start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3A100F-98A0-A4D8-54E9-A7F67173EF21}"/>
              </a:ext>
            </a:extLst>
          </p:cNvPr>
          <p:cNvSpPr txBox="1"/>
          <p:nvPr/>
        </p:nvSpPr>
        <p:spPr>
          <a:xfrm>
            <a:off x="5892800" y="58846"/>
            <a:ext cx="6096000" cy="67403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&amp;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::before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::after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transform-origin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-180deg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::after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180deg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:hover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-100%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::before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-30deg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::after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30deg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}}}</a:t>
            </a:r>
          </a:p>
        </p:txBody>
      </p:sp>
    </p:spTree>
    <p:extLst>
      <p:ext uri="{BB962C8B-B14F-4D97-AF65-F5344CB8AC3E}">
        <p14:creationId xmlns:p14="http://schemas.microsoft.com/office/powerpoint/2010/main" val="33961197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71141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좌우 이동 버튼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클릭 액션 처리</a:t>
            </a:r>
          </a:p>
        </p:txBody>
      </p:sp>
    </p:spTree>
    <p:extLst>
      <p:ext uri="{BB962C8B-B14F-4D97-AF65-F5344CB8AC3E}">
        <p14:creationId xmlns:p14="http://schemas.microsoft.com/office/powerpoint/2010/main" val="188151835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버튼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JS </a:t>
            </a:r>
            <a:r>
              <a:rPr lang="ko-KR" altLang="en-US" dirty="0"/>
              <a:t>처리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버튼을 각각 불러옵시다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해당 패널의 위치 값을 저장할 변수 만들기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각각 버튼에 이벤트 붙이기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0</a:t>
            </a:r>
            <a:r>
              <a:rPr lang="ko-KR" altLang="en-US" dirty="0"/>
              <a:t>을 기준으로 </a:t>
            </a:r>
            <a:r>
              <a:rPr lang="en-US" altLang="ko-KR" dirty="0"/>
              <a:t>next </a:t>
            </a:r>
            <a:r>
              <a:rPr lang="ko-KR" altLang="en-US" dirty="0"/>
              <a:t>를 누르면 </a:t>
            </a:r>
            <a:r>
              <a:rPr lang="en-US" altLang="ko-KR" dirty="0"/>
              <a:t>+1 * 45deg </a:t>
            </a:r>
            <a:r>
              <a:rPr lang="ko-KR" altLang="en-US" dirty="0"/>
              <a:t>씩 돌아가고</a:t>
            </a:r>
            <a:endParaRPr lang="en-US" altLang="ko-KR" dirty="0"/>
          </a:p>
          <a:p>
            <a:r>
              <a:rPr lang="en-US" altLang="ko-KR" dirty="0" err="1"/>
              <a:t>Prev</a:t>
            </a:r>
            <a:r>
              <a:rPr lang="en-US" altLang="ko-KR" dirty="0"/>
              <a:t> </a:t>
            </a:r>
            <a:r>
              <a:rPr lang="ko-KR" altLang="en-US" dirty="0"/>
              <a:t>를 누르면 </a:t>
            </a:r>
            <a:r>
              <a:rPr lang="en-US" altLang="ko-KR" dirty="0"/>
              <a:t>-1 * 45deg</a:t>
            </a:r>
            <a:r>
              <a:rPr lang="ko-KR" altLang="en-US" dirty="0"/>
              <a:t> 씩 돌아가면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다만</a:t>
            </a:r>
            <a:r>
              <a:rPr lang="en-US" altLang="ko-KR" dirty="0"/>
              <a:t>, </a:t>
            </a:r>
            <a:r>
              <a:rPr lang="ko-KR" altLang="en-US" dirty="0"/>
              <a:t>해당 속성 값은 누적이 아니므로 </a:t>
            </a:r>
            <a:r>
              <a:rPr lang="en-US" altLang="ko-KR" dirty="0"/>
              <a:t>next </a:t>
            </a:r>
            <a:r>
              <a:rPr lang="ko-KR" altLang="en-US" dirty="0"/>
              <a:t>가 </a:t>
            </a:r>
            <a:r>
              <a:rPr lang="en-US" altLang="ko-KR" dirty="0"/>
              <a:t>2</a:t>
            </a:r>
            <a:r>
              <a:rPr lang="ko-KR" altLang="en-US" dirty="0"/>
              <a:t>번 눌리면 </a:t>
            </a:r>
            <a:r>
              <a:rPr lang="en-US" altLang="ko-KR" dirty="0"/>
              <a:t>45deg </a:t>
            </a:r>
            <a:r>
              <a:rPr lang="ko-KR" altLang="en-US" dirty="0"/>
              <a:t>에서 </a:t>
            </a:r>
            <a:r>
              <a:rPr lang="en-US" altLang="ko-KR" dirty="0"/>
              <a:t>90deg </a:t>
            </a:r>
            <a:r>
              <a:rPr lang="ko-KR" altLang="en-US" dirty="0"/>
              <a:t>로 돌아야 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해당 패널의 위치 값을 </a:t>
            </a:r>
            <a:r>
              <a:rPr lang="en-US" altLang="ko-KR" dirty="0"/>
              <a:t>0 </a:t>
            </a:r>
            <a:r>
              <a:rPr lang="ko-KR" altLang="en-US" dirty="0"/>
              <a:t>을 기준으로 정해서 곱하면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4345765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115C4D-63E4-A487-7D7B-AE150BF34F10}"/>
              </a:ext>
            </a:extLst>
          </p:cNvPr>
          <p:cNvSpPr txBox="1"/>
          <p:nvPr/>
        </p:nvSpPr>
        <p:spPr>
          <a:xfrm>
            <a:off x="393001" y="394051"/>
            <a:ext cx="93606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btnPrev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btnNext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`rotate(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++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deg)`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`rotate(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--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deg)`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ACE9D2B-8709-A906-358A-583E8FE91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3708400"/>
            <a:ext cx="11260802" cy="2902126"/>
          </a:xfrm>
        </p:spPr>
        <p:txBody>
          <a:bodyPr>
            <a:normAutofit/>
          </a:bodyPr>
          <a:lstStyle/>
          <a:p>
            <a:r>
              <a:rPr lang="ko-KR" altLang="en-US" dirty="0"/>
              <a:t>돌아가는 애니메이션을 줘야 하는데</a:t>
            </a:r>
            <a:r>
              <a:rPr lang="en-US" altLang="ko-KR" dirty="0"/>
              <a:t>, </a:t>
            </a:r>
            <a:r>
              <a:rPr lang="ko-KR" altLang="en-US" dirty="0"/>
              <a:t>돌아가는 </a:t>
            </a:r>
            <a:r>
              <a:rPr lang="en-US" altLang="ko-KR" dirty="0"/>
              <a:t>UI</a:t>
            </a:r>
            <a:r>
              <a:rPr lang="ko-KR" altLang="en-US" dirty="0"/>
              <a:t>는 </a:t>
            </a:r>
            <a:r>
              <a:rPr lang="en-US" altLang="ko-KR" dirty="0"/>
              <a:t>Section </a:t>
            </a:r>
            <a:r>
              <a:rPr lang="ko-KR" altLang="en-US" dirty="0"/>
              <a:t>이므로 </a:t>
            </a:r>
            <a:r>
              <a:rPr lang="en-US" altLang="ko-KR" dirty="0"/>
              <a:t>Section </a:t>
            </a:r>
            <a:r>
              <a:rPr lang="ko-KR" altLang="en-US" dirty="0"/>
              <a:t>에 </a:t>
            </a:r>
            <a:r>
              <a:rPr lang="en-US" altLang="ko-KR" dirty="0"/>
              <a:t>transition: 1s; </a:t>
            </a:r>
            <a:r>
              <a:rPr lang="ko-KR" altLang="en-US" dirty="0"/>
              <a:t>값 추가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E15AF4-C1AD-AE27-0A83-FF1CD511E41F}"/>
              </a:ext>
            </a:extLst>
          </p:cNvPr>
          <p:cNvSpPr txBox="1"/>
          <p:nvPr/>
        </p:nvSpPr>
        <p:spPr>
          <a:xfrm>
            <a:off x="6807199" y="4577140"/>
            <a:ext cx="4557486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3379762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71141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가운데 패널에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활성화 주기</a:t>
            </a:r>
          </a:p>
        </p:txBody>
      </p:sp>
    </p:spTree>
    <p:extLst>
      <p:ext uri="{BB962C8B-B14F-4D97-AF65-F5344CB8AC3E}">
        <p14:creationId xmlns:p14="http://schemas.microsoft.com/office/powerpoint/2010/main" val="325454754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활성화 패널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on </a:t>
            </a:r>
            <a:r>
              <a:rPr lang="ko-KR" altLang="en-US" dirty="0"/>
              <a:t>클래스 부여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ko-KR" altLang="en-US" dirty="0"/>
              <a:t>첫번째 패널인 </a:t>
            </a:r>
            <a:r>
              <a:rPr lang="en-US" altLang="ko-KR" dirty="0"/>
              <a:t>Article </a:t>
            </a:r>
            <a:r>
              <a:rPr lang="ko-KR" altLang="en-US" dirty="0"/>
              <a:t>에 </a:t>
            </a:r>
            <a:r>
              <a:rPr lang="en-US" altLang="ko-KR" dirty="0"/>
              <a:t>on </a:t>
            </a:r>
            <a:r>
              <a:rPr lang="ko-KR" altLang="en-US" dirty="0"/>
              <a:t>클래스를 부여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On </a:t>
            </a:r>
            <a:r>
              <a:rPr lang="ko-KR" altLang="en-US" dirty="0"/>
              <a:t>클래스를 가진 패널은</a:t>
            </a:r>
            <a:endParaRPr lang="en-US" altLang="ko-KR" dirty="0"/>
          </a:p>
          <a:p>
            <a:pPr lvl="1"/>
            <a:r>
              <a:rPr lang="en-US" altLang="ko-KR" dirty="0"/>
              <a:t>Opacity: 1 / transform: scale(1) </a:t>
            </a:r>
            <a:r>
              <a:rPr lang="ko-KR" altLang="en-US" dirty="0"/>
              <a:t>부여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BFC95A-1737-7D2F-5C9A-85A6C4AE9EF2}"/>
              </a:ext>
            </a:extLst>
          </p:cNvPr>
          <p:cNvSpPr txBox="1"/>
          <p:nvPr/>
        </p:nvSpPr>
        <p:spPr>
          <a:xfrm>
            <a:off x="824753" y="2189462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230C15-0C19-D0CF-D7D1-AEE5BD0A4071}"/>
              </a:ext>
            </a:extLst>
          </p:cNvPr>
          <p:cNvSpPr txBox="1"/>
          <p:nvPr/>
        </p:nvSpPr>
        <p:spPr>
          <a:xfrm>
            <a:off x="7055223" y="3968045"/>
            <a:ext cx="4186518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243331906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활성화 패널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JS </a:t>
            </a:r>
            <a:r>
              <a:rPr lang="ko-KR" altLang="en-US" dirty="0"/>
              <a:t>처리하기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ko-KR" altLang="en-US" dirty="0"/>
              <a:t>전역 변수로 활성화 패널의 위치를 저장 </a:t>
            </a:r>
            <a:r>
              <a:rPr lang="en-US" altLang="ko-KR" dirty="0">
                <a:sym typeface="Wingdings" panose="05000000000000000000" pitchFamily="2" charset="2"/>
              </a:rPr>
              <a:t> let active = 0;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Prev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버튼 처리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/>
              <a:t>초창기 위치가 </a:t>
            </a:r>
            <a:r>
              <a:rPr lang="en-US" altLang="ko-KR" dirty="0"/>
              <a:t>0</a:t>
            </a:r>
          </a:p>
          <a:p>
            <a:pPr lvl="1"/>
            <a:r>
              <a:rPr lang="en-US" altLang="ko-KR" dirty="0"/>
              <a:t>0</a:t>
            </a:r>
            <a:r>
              <a:rPr lang="ko-KR" altLang="en-US" dirty="0"/>
              <a:t>에서 </a:t>
            </a:r>
            <a:r>
              <a:rPr lang="en-US" altLang="ko-KR" dirty="0" err="1"/>
              <a:t>prev</a:t>
            </a:r>
            <a:r>
              <a:rPr lang="en-US" altLang="ko-KR" dirty="0"/>
              <a:t> </a:t>
            </a:r>
            <a:r>
              <a:rPr lang="ko-KR" altLang="en-US" dirty="0"/>
              <a:t>가 눌리면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제일 마지막</a:t>
            </a:r>
            <a:r>
              <a:rPr lang="en-US" altLang="ko-KR" dirty="0">
                <a:sym typeface="Wingdings" panose="05000000000000000000" pitchFamily="2" charset="2"/>
              </a:rPr>
              <a:t>(article </a:t>
            </a:r>
            <a:r>
              <a:rPr lang="ko-KR" altLang="en-US" dirty="0">
                <a:sym typeface="Wingdings" panose="05000000000000000000" pitchFamily="2" charset="2"/>
              </a:rPr>
              <a:t>의 개수 </a:t>
            </a:r>
            <a:r>
              <a:rPr lang="en-US" altLang="ko-KR" dirty="0">
                <a:sym typeface="Wingdings" panose="05000000000000000000" pitchFamily="2" charset="2"/>
              </a:rPr>
              <a:t>– 1)</a:t>
            </a:r>
            <a:r>
              <a:rPr lang="ko-KR" altLang="en-US" dirty="0">
                <a:sym typeface="Wingdings" panose="05000000000000000000" pitchFamily="2" charset="2"/>
              </a:rPr>
              <a:t>으로 이동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그 외에는 자신의 값에서 </a:t>
            </a:r>
            <a:r>
              <a:rPr lang="en-US" altLang="ko-KR" dirty="0">
                <a:sym typeface="Wingdings" panose="05000000000000000000" pitchFamily="2" charset="2"/>
              </a:rPr>
              <a:t>-1 </a:t>
            </a:r>
            <a:r>
              <a:rPr lang="ko-KR" altLang="en-US" dirty="0">
                <a:sym typeface="Wingdings" panose="05000000000000000000" pitchFamily="2" charset="2"/>
              </a:rPr>
              <a:t>만 해주면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그리고 현재 모든 </a:t>
            </a:r>
            <a:r>
              <a:rPr lang="en-US" altLang="ko-KR" dirty="0">
                <a:sym typeface="Wingdings" panose="05000000000000000000" pitchFamily="2" charset="2"/>
              </a:rPr>
              <a:t>article 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en-US" altLang="ko-KR" dirty="0">
                <a:sym typeface="Wingdings" panose="05000000000000000000" pitchFamily="2" charset="2"/>
              </a:rPr>
              <a:t>on </a:t>
            </a:r>
            <a:r>
              <a:rPr lang="ko-KR" altLang="en-US" dirty="0">
                <a:sym typeface="Wingdings" panose="05000000000000000000" pitchFamily="2" charset="2"/>
              </a:rPr>
              <a:t>이라는 클래스를 제거 후 </a:t>
            </a:r>
            <a:r>
              <a:rPr lang="en-US" altLang="ko-KR" dirty="0">
                <a:sym typeface="Wingdings" panose="05000000000000000000" pitchFamily="2" charset="2"/>
              </a:rPr>
              <a:t> active </a:t>
            </a:r>
            <a:r>
              <a:rPr lang="ko-KR" altLang="en-US" dirty="0">
                <a:sym typeface="Wingdings" panose="05000000000000000000" pitchFamily="2" charset="2"/>
              </a:rPr>
              <a:t>위치에만 </a:t>
            </a:r>
            <a:r>
              <a:rPr lang="en-US" altLang="ko-KR" dirty="0">
                <a:sym typeface="Wingdings" panose="05000000000000000000" pitchFamily="2" charset="2"/>
              </a:rPr>
              <a:t>on </a:t>
            </a:r>
            <a:r>
              <a:rPr lang="ko-KR" altLang="en-US" dirty="0">
                <a:sym typeface="Wingdings" panose="05000000000000000000" pitchFamily="2" charset="2"/>
              </a:rPr>
              <a:t>클래스 추가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86007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실전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Part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449713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3491E5-1FB3-24E6-1261-F6BE0F318741}"/>
              </a:ext>
            </a:extLst>
          </p:cNvPr>
          <p:cNvSpPr txBox="1"/>
          <p:nvPr/>
        </p:nvSpPr>
        <p:spPr>
          <a:xfrm>
            <a:off x="510988" y="436672"/>
            <a:ext cx="7637930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`rotate(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++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deg)`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--;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86432529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활성화 패널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JS </a:t>
            </a:r>
            <a:r>
              <a:rPr lang="ko-KR" altLang="en-US" dirty="0"/>
              <a:t>처리하기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Next </a:t>
            </a:r>
            <a:r>
              <a:rPr lang="ko-KR" altLang="en-US" dirty="0">
                <a:sym typeface="Wingdings" panose="05000000000000000000" pitchFamily="2" charset="2"/>
              </a:rPr>
              <a:t>버튼 처리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이 친구는 반대로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마지막 위치에서 </a:t>
            </a:r>
            <a:r>
              <a:rPr lang="en-US" altLang="ko-KR" dirty="0">
                <a:sym typeface="Wingdings" panose="05000000000000000000" pitchFamily="2" charset="2"/>
              </a:rPr>
              <a:t>next </a:t>
            </a:r>
            <a:r>
              <a:rPr lang="ko-KR" altLang="en-US" dirty="0">
                <a:sym typeface="Wingdings" panose="05000000000000000000" pitchFamily="2" charset="2"/>
              </a:rPr>
              <a:t>가 눌리면 </a:t>
            </a:r>
            <a:r>
              <a:rPr lang="en-US" altLang="ko-KR" dirty="0">
                <a:sym typeface="Wingdings" panose="05000000000000000000" pitchFamily="2" charset="2"/>
              </a:rPr>
              <a:t>0</a:t>
            </a:r>
            <a:r>
              <a:rPr lang="ko-KR" altLang="en-US" dirty="0">
                <a:sym typeface="Wingdings" panose="05000000000000000000" pitchFamily="2" charset="2"/>
              </a:rPr>
              <a:t>으로 변경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나머지는 클릭 되면 </a:t>
            </a:r>
            <a:r>
              <a:rPr lang="en-US" altLang="ko-KR" dirty="0">
                <a:sym typeface="Wingdings" panose="05000000000000000000" pitchFamily="2" charset="2"/>
              </a:rPr>
              <a:t>+1 </a:t>
            </a:r>
            <a:r>
              <a:rPr lang="ko-KR" altLang="en-US" dirty="0">
                <a:sym typeface="Wingdings" panose="05000000000000000000" pitchFamily="2" charset="2"/>
              </a:rPr>
              <a:t>해주면 되겠죠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역시 모든 </a:t>
            </a:r>
            <a:r>
              <a:rPr lang="en-US" altLang="ko-KR" dirty="0">
                <a:sym typeface="Wingdings" panose="05000000000000000000" pitchFamily="2" charset="2"/>
              </a:rPr>
              <a:t>article 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en-US" altLang="ko-KR" dirty="0">
                <a:sym typeface="Wingdings" panose="05000000000000000000" pitchFamily="2" charset="2"/>
              </a:rPr>
              <a:t>on </a:t>
            </a:r>
            <a:r>
              <a:rPr lang="ko-KR" altLang="en-US" dirty="0">
                <a:sym typeface="Wingdings" panose="05000000000000000000" pitchFamily="2" charset="2"/>
              </a:rPr>
              <a:t>클래스 제거 후 </a:t>
            </a:r>
            <a:r>
              <a:rPr lang="en-US" altLang="ko-KR" dirty="0">
                <a:sym typeface="Wingdings" panose="05000000000000000000" pitchFamily="2" charset="2"/>
              </a:rPr>
              <a:t> active </a:t>
            </a:r>
            <a:r>
              <a:rPr lang="ko-KR" altLang="en-US" dirty="0">
                <a:sym typeface="Wingdings" panose="05000000000000000000" pitchFamily="2" charset="2"/>
              </a:rPr>
              <a:t>위치에 </a:t>
            </a:r>
            <a:r>
              <a:rPr lang="en-US" altLang="ko-KR" dirty="0">
                <a:sym typeface="Wingdings" panose="05000000000000000000" pitchFamily="2" charset="2"/>
              </a:rPr>
              <a:t>on </a:t>
            </a:r>
            <a:r>
              <a:rPr lang="ko-KR" altLang="en-US" dirty="0">
                <a:sym typeface="Wingdings" panose="05000000000000000000" pitchFamily="2" charset="2"/>
              </a:rPr>
              <a:t>클래스 부여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2915460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0D04E0-72FB-28C9-6D6F-6A88A3CB8A4B}"/>
              </a:ext>
            </a:extLst>
          </p:cNvPr>
          <p:cNvSpPr txBox="1"/>
          <p:nvPr/>
        </p:nvSpPr>
        <p:spPr>
          <a:xfrm>
            <a:off x="502023" y="571960"/>
            <a:ext cx="8516471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`rotate(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--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deg)`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50659037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71141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패널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꾸미기</a:t>
            </a:r>
          </a:p>
        </p:txBody>
      </p:sp>
    </p:spTree>
    <p:extLst>
      <p:ext uri="{BB962C8B-B14F-4D97-AF65-F5344CB8AC3E}">
        <p14:creationId xmlns:p14="http://schemas.microsoft.com/office/powerpoint/2010/main" val="223458639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앨범 사진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HTML</a:t>
            </a:r>
            <a:r>
              <a:rPr lang="ko-KR" altLang="en-US" dirty="0"/>
              <a:t> 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ko-KR" altLang="en-US" dirty="0"/>
              <a:t>먼저 앨범 사진을 넣어 보아요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사진을 넣을 </a:t>
            </a:r>
            <a:r>
              <a:rPr lang="en-US" altLang="ko-KR" dirty="0"/>
              <a:t>div </a:t>
            </a:r>
            <a:r>
              <a:rPr lang="ko-KR" altLang="en-US" dirty="0"/>
              <a:t>요소 </a:t>
            </a:r>
            <a:r>
              <a:rPr lang="en-US" altLang="ko-KR" dirty="0"/>
              <a:t>pic </a:t>
            </a:r>
            <a:r>
              <a:rPr lang="ko-KR" altLang="en-US" dirty="0"/>
              <a:t>삽입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CD </a:t>
            </a:r>
            <a:r>
              <a:rPr lang="ko-KR" altLang="en-US" dirty="0"/>
              <a:t>처럼 보이기 위한 가운데 구멍 </a:t>
            </a:r>
            <a:r>
              <a:rPr lang="en-US" altLang="ko-KR" dirty="0"/>
              <a:t>dot </a:t>
            </a:r>
            <a:r>
              <a:rPr lang="ko-KR" altLang="en-US" dirty="0"/>
              <a:t>도 삽입</a:t>
            </a:r>
            <a:r>
              <a:rPr lang="en-US" altLang="ko-KR" dirty="0"/>
              <a:t>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6CF15C-F6E6-B8E0-9823-5082655FE313}"/>
              </a:ext>
            </a:extLst>
          </p:cNvPr>
          <p:cNvSpPr txBox="1"/>
          <p:nvPr/>
        </p:nvSpPr>
        <p:spPr>
          <a:xfrm>
            <a:off x="690282" y="3851504"/>
            <a:ext cx="60960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"pic"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"dot"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74989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앨범 사진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CSS</a:t>
            </a:r>
            <a:r>
              <a:rPr lang="ko-KR" altLang="en-US" dirty="0"/>
              <a:t> 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 fontScale="92500"/>
          </a:bodyPr>
          <a:lstStyle/>
          <a:p>
            <a:r>
              <a:rPr lang="en-US" altLang="ko-KR" dirty="0"/>
              <a:t>.pic</a:t>
            </a:r>
          </a:p>
          <a:p>
            <a:pPr lvl="1"/>
            <a:r>
              <a:rPr lang="en-US" altLang="ko-KR" dirty="0"/>
              <a:t>Width: 15vw / height: 15vw;</a:t>
            </a:r>
          </a:p>
          <a:p>
            <a:r>
              <a:rPr lang="ko-KR" altLang="en-US" dirty="0"/>
              <a:t>실제 사진은 </a:t>
            </a:r>
            <a:r>
              <a:rPr lang="en-US" altLang="ko-KR" dirty="0"/>
              <a:t>::before </a:t>
            </a:r>
            <a:r>
              <a:rPr lang="ko-KR" altLang="en-US" dirty="0"/>
              <a:t>와 </a:t>
            </a:r>
            <a:r>
              <a:rPr lang="en-US" altLang="ko-KR" dirty="0"/>
              <a:t>::after </a:t>
            </a:r>
            <a:r>
              <a:rPr lang="ko-KR" altLang="en-US" dirty="0"/>
              <a:t>를 사용해서 처리 합니다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Content: “”</a:t>
            </a:r>
          </a:p>
          <a:p>
            <a:pPr lvl="1"/>
            <a:r>
              <a:rPr lang="en-US" altLang="ko-KR" dirty="0"/>
              <a:t>Display: block / width: 100% / height: 100%</a:t>
            </a:r>
          </a:p>
          <a:p>
            <a:pPr lvl="1"/>
            <a:r>
              <a:rPr lang="en-US" altLang="ko-KR" dirty="0"/>
              <a:t>position: absolute / top: 0px / left: 0px / border-radius: 50%</a:t>
            </a:r>
          </a:p>
          <a:p>
            <a:pPr lvl="1"/>
            <a:r>
              <a:rPr lang="en-US" altLang="ko-KR" dirty="0"/>
              <a:t>background-repeat: no-repeat / background-position: center / background-size: cover</a:t>
            </a:r>
          </a:p>
          <a:p>
            <a:pPr lvl="1"/>
            <a:r>
              <a:rPr lang="ko-KR" altLang="en-US" dirty="0"/>
              <a:t>이미지 주소로 이미지 삽입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1029057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AB3EFD-9E10-E566-DD67-7FDD2B3DD380}"/>
              </a:ext>
            </a:extLst>
          </p:cNvPr>
          <p:cNvSpPr txBox="1"/>
          <p:nvPr/>
        </p:nvSpPr>
        <p:spPr>
          <a:xfrm>
            <a:off x="277051" y="322122"/>
            <a:ext cx="6096000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    .pic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::before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::after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()”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</p:txBody>
      </p:sp>
    </p:spTree>
    <p:extLst>
      <p:ext uri="{BB962C8B-B14F-4D97-AF65-F5344CB8AC3E}">
        <p14:creationId xmlns:p14="http://schemas.microsoft.com/office/powerpoint/2010/main" val="62518991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앨범 사진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/>
              <a:t>CSS</a:t>
            </a:r>
            <a:r>
              <a:rPr lang="ko-KR" altLang="en-US" dirty="0"/>
              <a:t> 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 fontScale="92500"/>
          </a:bodyPr>
          <a:lstStyle/>
          <a:p>
            <a:r>
              <a:rPr lang="ko-KR" altLang="en-US" dirty="0"/>
              <a:t>지금은 사진 </a:t>
            </a:r>
            <a:r>
              <a:rPr lang="en-US" altLang="ko-KR" dirty="0"/>
              <a:t>2</a:t>
            </a:r>
            <a:r>
              <a:rPr lang="ko-KR" altLang="en-US" dirty="0"/>
              <a:t>장이 겹쳐진 상태이죠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::before </a:t>
            </a:r>
            <a:r>
              <a:rPr lang="ko-KR" altLang="en-US" dirty="0"/>
              <a:t>만 따로 이미지를 처리해서 자연스러운 그림자 효과를 줍시다</a:t>
            </a:r>
            <a:endParaRPr lang="en-US" altLang="ko-KR" dirty="0"/>
          </a:p>
          <a:p>
            <a:pPr lvl="1"/>
            <a:r>
              <a:rPr lang="en-US" altLang="ko-KR" dirty="0"/>
              <a:t>Transform: </a:t>
            </a:r>
            <a:r>
              <a:rPr lang="en-US" altLang="ko-KR" dirty="0" err="1"/>
              <a:t>translaste</a:t>
            </a:r>
            <a:r>
              <a:rPr lang="en-US" altLang="ko-KR" dirty="0"/>
              <a:t>(0, 10%) / filter: blur(20px) brightness(130%);</a:t>
            </a:r>
          </a:p>
          <a:p>
            <a:r>
              <a:rPr lang="en-US" altLang="ko-KR" dirty="0"/>
              <a:t>.dot </a:t>
            </a:r>
            <a:r>
              <a:rPr lang="ko-KR" altLang="en-US" dirty="0"/>
              <a:t>가운데 구멍도 처리해 보죠</a:t>
            </a:r>
            <a:endParaRPr lang="en-US" altLang="ko-KR" dirty="0"/>
          </a:p>
          <a:p>
            <a:pPr lvl="1"/>
            <a:r>
              <a:rPr lang="en-US" altLang="ko-KR" dirty="0"/>
              <a:t>Width: 2.5vw / height: 2.5vw / </a:t>
            </a:r>
            <a:r>
              <a:rPr lang="en-US" altLang="ko-KR" dirty="0" err="1"/>
              <a:t>postion</a:t>
            </a:r>
            <a:r>
              <a:rPr lang="en-US" altLang="ko-KR" dirty="0"/>
              <a:t>: absolute / top: 50% / left: 50% / transform: translate(-50%, -50%) / background-color: #fff / border-radius: 50% / box-shadow: inset 5px </a:t>
            </a:r>
            <a:r>
              <a:rPr lang="en-US" altLang="ko-KR" dirty="0" err="1"/>
              <a:t>5px</a:t>
            </a:r>
            <a:r>
              <a:rPr lang="en-US" altLang="ko-KR" dirty="0"/>
              <a:t> 10px </a:t>
            </a:r>
            <a:r>
              <a:rPr lang="en-US" altLang="ko-KR" dirty="0" err="1"/>
              <a:t>rgba</a:t>
            </a:r>
            <a:r>
              <a:rPr lang="en-US" altLang="ko-KR" dirty="0"/>
              <a:t>(0, 0, 0, 0.2); / z-index: 3</a:t>
            </a:r>
          </a:p>
        </p:txBody>
      </p:sp>
    </p:spTree>
    <p:extLst>
      <p:ext uri="{BB962C8B-B14F-4D97-AF65-F5344CB8AC3E}">
        <p14:creationId xmlns:p14="http://schemas.microsoft.com/office/powerpoint/2010/main" val="12486023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21598A-3829-0AE8-BCFE-58115FE0EE5A}"/>
              </a:ext>
            </a:extLst>
          </p:cNvPr>
          <p:cNvSpPr txBox="1"/>
          <p:nvPr/>
        </p:nvSpPr>
        <p:spPr>
          <a:xfrm>
            <a:off x="761999" y="522291"/>
            <a:ext cx="8973671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    .pic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      ::before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blur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brightness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.dot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box-shadow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</p:txBody>
      </p:sp>
    </p:spTree>
    <p:extLst>
      <p:ext uri="{BB962C8B-B14F-4D97-AF65-F5344CB8AC3E}">
        <p14:creationId xmlns:p14="http://schemas.microsoft.com/office/powerpoint/2010/main" val="283583354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앨범 사진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JS</a:t>
            </a:r>
            <a:r>
              <a:rPr lang="ko-KR" altLang="en-US" dirty="0"/>
              <a:t>로 일괄 삽입을 해봅시다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ko-KR" altLang="en-US" dirty="0"/>
              <a:t>현재 앨범 사진과 음악 </a:t>
            </a:r>
            <a:r>
              <a:rPr lang="en-US" altLang="ko-KR" dirty="0"/>
              <a:t>mp3 </a:t>
            </a:r>
            <a:r>
              <a:rPr lang="ko-KR" altLang="en-US" dirty="0"/>
              <a:t>파일명은 동일한 상태이죠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JS</a:t>
            </a:r>
            <a:r>
              <a:rPr lang="ko-KR" altLang="en-US" dirty="0"/>
              <a:t>에서 배열을 사용해서 일괄적으로 이미지를 삽입해 </a:t>
            </a:r>
            <a:r>
              <a:rPr lang="en-US" altLang="ko-KR" dirty="0" err="1"/>
              <a:t>BoA</a:t>
            </a:r>
            <a:r>
              <a:rPr lang="ko-KR" altLang="en-US" dirty="0"/>
              <a:t>요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각각의 파일명이 담긴 배열 만들기</a:t>
            </a:r>
            <a:endParaRPr lang="en-US" altLang="ko-KR" dirty="0"/>
          </a:p>
          <a:p>
            <a:pPr lvl="1"/>
            <a:r>
              <a:rPr lang="ko-KR" altLang="en-US" dirty="0"/>
              <a:t>이미 사용한 반복문이 있으니</a:t>
            </a:r>
            <a:r>
              <a:rPr lang="en-US" altLang="ko-KR" dirty="0"/>
              <a:t>, </a:t>
            </a:r>
            <a:r>
              <a:rPr lang="ko-KR" altLang="en-US" dirty="0"/>
              <a:t>해당 반복문에 처리를 해봅시다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42451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전원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/>
              <a:t>다시 </a:t>
            </a:r>
            <a:r>
              <a:rPr lang="en-US" altLang="ko-KR" dirty="0"/>
              <a:t>Push!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74E34DF-13CA-5F3C-7F6B-03844502C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Git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push --all</a:t>
            </a:r>
          </a:p>
          <a:p>
            <a:r>
              <a:rPr lang="ko-KR" altLang="en-US" dirty="0"/>
              <a:t>그리고</a:t>
            </a:r>
            <a:r>
              <a:rPr lang="en-US" altLang="ko-KR" dirty="0"/>
              <a:t> </a:t>
            </a:r>
            <a:r>
              <a:rPr lang="ko-KR" altLang="en-US" dirty="0" err="1"/>
              <a:t>깃허브로</a:t>
            </a:r>
            <a:r>
              <a:rPr lang="ko-KR" altLang="en-US" dirty="0"/>
              <a:t> 가봅시다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E5BD36-8FE8-6383-29D4-AFEFA3CA6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43" y="2905342"/>
            <a:ext cx="8773749" cy="885949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0FBEE586-5234-C878-23AA-78E72ABEF424}"/>
              </a:ext>
            </a:extLst>
          </p:cNvPr>
          <p:cNvSpPr/>
          <p:nvPr/>
        </p:nvSpPr>
        <p:spPr>
          <a:xfrm rot="13424213">
            <a:off x="9079138" y="3389056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39766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E74C18-9BC9-198A-300B-8E00CEAB0989}"/>
              </a:ext>
            </a:extLst>
          </p:cNvPr>
          <p:cNvSpPr txBox="1"/>
          <p:nvPr/>
        </p:nvSpPr>
        <p:spPr>
          <a:xfrm>
            <a:off x="430306" y="1020285"/>
            <a:ext cx="11331388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"cardio"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"groove"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"happy"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"light"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"lily"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"limes"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"pop"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`rotate(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deg)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translateY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(-100vh)`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".pic"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pic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(../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.jpg)`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22546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앨범 사진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/>
              <a:t>before / after </a:t>
            </a:r>
            <a:r>
              <a:rPr lang="ko-KR" altLang="en-US" dirty="0"/>
              <a:t>에 상속 시키기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ko-KR" altLang="en-US" dirty="0"/>
              <a:t>지금은 </a:t>
            </a:r>
            <a:r>
              <a:rPr lang="en-US" altLang="ko-KR" dirty="0"/>
              <a:t>.pic </a:t>
            </a:r>
            <a:r>
              <a:rPr lang="ko-KR" altLang="en-US" dirty="0"/>
              <a:t>에 사진이 들어간 상태입니다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.pic </a:t>
            </a:r>
            <a:r>
              <a:rPr lang="ko-KR" altLang="en-US" dirty="0"/>
              <a:t>사진을 저 멀리 먼저 치웁시다</a:t>
            </a:r>
            <a:endParaRPr lang="en-US" altLang="ko-KR" dirty="0"/>
          </a:p>
          <a:p>
            <a:pPr lvl="1"/>
            <a:r>
              <a:rPr lang="en-US" altLang="ko-KR" dirty="0"/>
              <a:t>Background-repeat: no-repeat / background-position: -9999px -9999px;</a:t>
            </a:r>
          </a:p>
          <a:p>
            <a:r>
              <a:rPr lang="ko-KR" altLang="en-US" dirty="0"/>
              <a:t>그리고 </a:t>
            </a:r>
            <a:r>
              <a:rPr lang="en-US" altLang="ko-KR" dirty="0"/>
              <a:t>::before ::after </a:t>
            </a:r>
            <a:r>
              <a:rPr lang="ko-KR" altLang="en-US" dirty="0"/>
              <a:t>에 </a:t>
            </a:r>
            <a:r>
              <a:rPr lang="en-US" altLang="ko-KR" dirty="0"/>
              <a:t>.pic </a:t>
            </a:r>
            <a:r>
              <a:rPr lang="ko-KR" altLang="en-US" dirty="0"/>
              <a:t>의 사진 위치를 상속 시킵니다</a:t>
            </a:r>
            <a:r>
              <a:rPr lang="en-US" altLang="ko-KR" dirty="0"/>
              <a:t>!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7427564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070196-51BE-CA1A-CBD0-E38394AC6DB5}"/>
              </a:ext>
            </a:extLst>
          </p:cNvPr>
          <p:cNvSpPr txBox="1"/>
          <p:nvPr/>
        </p:nvSpPr>
        <p:spPr>
          <a:xfrm>
            <a:off x="591671" y="470317"/>
            <a:ext cx="6096000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    .pic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-9999px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-9999px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::before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::after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inherit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</p:txBody>
      </p:sp>
    </p:spTree>
    <p:extLst>
      <p:ext uri="{BB962C8B-B14F-4D97-AF65-F5344CB8AC3E}">
        <p14:creationId xmlns:p14="http://schemas.microsoft.com/office/powerpoint/2010/main" val="270912222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앨범 제목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/>
              <a:t>HTML</a:t>
            </a:r>
            <a:r>
              <a:rPr lang="ko-KR" altLang="en-US" dirty="0"/>
              <a:t> 영역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en-US" altLang="ko-KR" dirty="0"/>
              <a:t>.text </a:t>
            </a:r>
            <a:r>
              <a:rPr lang="ko-KR" altLang="en-US" dirty="0"/>
              <a:t>영역 만들기</a:t>
            </a:r>
            <a:endParaRPr lang="en-US" altLang="ko-KR" dirty="0"/>
          </a:p>
          <a:p>
            <a:pPr lvl="1"/>
            <a:r>
              <a:rPr lang="en-US" altLang="ko-KR" dirty="0"/>
              <a:t>H2</a:t>
            </a:r>
          </a:p>
          <a:p>
            <a:pPr lvl="1"/>
            <a:r>
              <a:rPr lang="en-US" altLang="ko-KR" dirty="0"/>
              <a:t>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82E0E5-0AB6-BF7E-399B-595B422CC9C0}"/>
              </a:ext>
            </a:extLst>
          </p:cNvPr>
          <p:cNvSpPr txBox="1"/>
          <p:nvPr/>
        </p:nvSpPr>
        <p:spPr>
          <a:xfrm>
            <a:off x="2160495" y="3081433"/>
            <a:ext cx="92964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"pic"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"dot"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Lorem ipsum dolor, sit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amet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consectetur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53254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앨범 제목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/>
              <a:t>JS</a:t>
            </a:r>
            <a:r>
              <a:rPr lang="ko-KR" altLang="en-US" dirty="0"/>
              <a:t>로 제목도 일괄 적용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ko-KR" altLang="en-US" dirty="0"/>
              <a:t>이미 선언한 이름 배열을 또 쓰면 되겠죠</a:t>
            </a:r>
            <a:r>
              <a:rPr lang="en-US" altLang="ko-KR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1B128D-BCA1-1977-B5C2-4E2317C25A86}"/>
              </a:ext>
            </a:extLst>
          </p:cNvPr>
          <p:cNvSpPr txBox="1"/>
          <p:nvPr/>
        </p:nvSpPr>
        <p:spPr>
          <a:xfrm>
            <a:off x="636494" y="2292222"/>
            <a:ext cx="11135296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"cardio"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"groove"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"happy"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"light"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"lily"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"limes"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"pop"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`rotate(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deg)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translateY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(-100vh)`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".pic"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pic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(../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.jpg)`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".text&gt;h2"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6337662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앨범 제목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text </a:t>
            </a:r>
            <a:r>
              <a:rPr lang="ko-KR" altLang="en-US" dirty="0"/>
              <a:t>영역 </a:t>
            </a:r>
            <a:r>
              <a:rPr lang="en-US" altLang="ko-KR" dirty="0"/>
              <a:t>CSS </a:t>
            </a:r>
            <a:r>
              <a:rPr lang="ko-KR" altLang="en-US" dirty="0"/>
              <a:t>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en-US" altLang="ko-KR" dirty="0"/>
              <a:t>.text </a:t>
            </a:r>
          </a:p>
          <a:p>
            <a:pPr lvl="1"/>
            <a:r>
              <a:rPr lang="en-US" altLang="ko-KR" dirty="0"/>
              <a:t>Width: 15vw / text-align: center</a:t>
            </a:r>
          </a:p>
          <a:p>
            <a:pPr lvl="1"/>
            <a:r>
              <a:rPr lang="en-US" altLang="ko-KR" dirty="0"/>
              <a:t>Position: absolute / margin-top: 60px / letter-spacing: 1px;</a:t>
            </a:r>
          </a:p>
          <a:p>
            <a:r>
              <a:rPr lang="en-US" altLang="ko-KR" dirty="0"/>
              <a:t>H2</a:t>
            </a:r>
          </a:p>
          <a:p>
            <a:pPr lvl="1"/>
            <a:r>
              <a:rPr lang="en-US" altLang="ko-KR" dirty="0"/>
              <a:t>Margin-bottom: 20px;</a:t>
            </a:r>
          </a:p>
          <a:p>
            <a:r>
              <a:rPr lang="en-US" altLang="ko-KR" dirty="0"/>
              <a:t>P</a:t>
            </a:r>
          </a:p>
          <a:p>
            <a:pPr lvl="1"/>
            <a:r>
              <a:rPr lang="en-US" altLang="ko-KR" dirty="0"/>
              <a:t>Color: #777;</a:t>
            </a:r>
          </a:p>
        </p:txBody>
      </p:sp>
    </p:spTree>
    <p:extLst>
      <p:ext uri="{BB962C8B-B14F-4D97-AF65-F5344CB8AC3E}">
        <p14:creationId xmlns:p14="http://schemas.microsoft.com/office/powerpoint/2010/main" val="176195084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E6493E-8019-A259-DBDA-4A5AD2DD475A}"/>
              </a:ext>
            </a:extLst>
          </p:cNvPr>
          <p:cNvSpPr txBox="1"/>
          <p:nvPr/>
        </p:nvSpPr>
        <p:spPr>
          <a:xfrm>
            <a:off x="735106" y="663912"/>
            <a:ext cx="6096000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    .text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#777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</p:txBody>
      </p:sp>
    </p:spTree>
    <p:extLst>
      <p:ext uri="{BB962C8B-B14F-4D97-AF65-F5344CB8AC3E}">
        <p14:creationId xmlns:p14="http://schemas.microsoft.com/office/powerpoint/2010/main" val="402744772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뮤직 플레이어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HTML</a:t>
            </a:r>
            <a:r>
              <a:rPr lang="ko-KR" altLang="en-US" dirty="0"/>
              <a:t> 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Ul</a:t>
            </a:r>
            <a:r>
              <a:rPr lang="ko-KR" altLang="en-US" dirty="0"/>
              <a:t> 태그 </a:t>
            </a:r>
            <a:r>
              <a:rPr lang="en-US" altLang="ko-KR" dirty="0"/>
              <a:t>+ icon</a:t>
            </a:r>
            <a:r>
              <a:rPr lang="ko-KR" altLang="en-US" dirty="0"/>
              <a:t> 으로 뮤직 플레이어를 만듭시다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Ul</a:t>
            </a:r>
            <a:r>
              <a:rPr lang="en-US" altLang="ko-KR" dirty="0"/>
              <a:t> &gt; li * 3</a:t>
            </a:r>
          </a:p>
          <a:p>
            <a:pPr lvl="1"/>
            <a:r>
              <a:rPr lang="ko-KR" altLang="en-US" dirty="0"/>
              <a:t>각각 </a:t>
            </a:r>
            <a:r>
              <a:rPr lang="en-US" altLang="ko-KR" dirty="0"/>
              <a:t>li </a:t>
            </a:r>
            <a:r>
              <a:rPr lang="ko-KR" altLang="en-US" dirty="0"/>
              <a:t>에 </a:t>
            </a:r>
            <a:r>
              <a:rPr lang="en-US" altLang="ko-KR" dirty="0"/>
              <a:t>icon</a:t>
            </a:r>
            <a:r>
              <a:rPr lang="ko-KR" altLang="en-US" dirty="0"/>
              <a:t> 으로 버튼 주기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7DDE8F-AEA6-4D8E-D76A-CF06EC216D51}"/>
              </a:ext>
            </a:extLst>
          </p:cNvPr>
          <p:cNvSpPr txBox="1"/>
          <p:nvPr/>
        </p:nvSpPr>
        <p:spPr>
          <a:xfrm>
            <a:off x="774496" y="3697942"/>
            <a:ext cx="8979104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Lorem ipsum dolor, sit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amet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consectetur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adipisicing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"control"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"pause"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fa-pause"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"play"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fa-play"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"reload"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fa-redo-alt"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97972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뮤직 플레이어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CSS </a:t>
            </a:r>
            <a:r>
              <a:rPr lang="ko-KR" altLang="en-US" dirty="0"/>
              <a:t>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 fontScale="92500"/>
          </a:bodyPr>
          <a:lstStyle/>
          <a:p>
            <a:r>
              <a:rPr lang="en-US" altLang="ko-KR" dirty="0" err="1"/>
              <a:t>Ul</a:t>
            </a:r>
            <a:endParaRPr lang="en-US" altLang="ko-KR" dirty="0"/>
          </a:p>
          <a:p>
            <a:pPr lvl="1"/>
            <a:r>
              <a:rPr lang="ko-KR" altLang="en-US" dirty="0"/>
              <a:t>가로 </a:t>
            </a:r>
            <a:r>
              <a:rPr lang="ko-KR" altLang="en-US" dirty="0" err="1"/>
              <a:t>배치죠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 display: flex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버튼이 적절히 퍼지도록 </a:t>
            </a:r>
            <a:r>
              <a:rPr lang="en-US" altLang="ko-KR" dirty="0">
                <a:sym typeface="Wingdings" panose="05000000000000000000" pitchFamily="2" charset="2"/>
              </a:rPr>
              <a:t> justify-content: space-around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Ul</a:t>
            </a:r>
            <a:r>
              <a:rPr lang="en-US" altLang="ko-KR" dirty="0">
                <a:sym typeface="Wingdings" panose="05000000000000000000" pitchFamily="2" charset="2"/>
              </a:rPr>
              <a:t> li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Cursor: pointer;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Opacity: 0.6 / transition: 0.5s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&amp;.play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플레이 버튼은 더 크고 선명하게 보이도록 </a:t>
            </a:r>
            <a:r>
              <a:rPr lang="en-US" altLang="ko-KR" dirty="0">
                <a:sym typeface="Wingdings" panose="05000000000000000000" pitchFamily="2" charset="2"/>
              </a:rPr>
              <a:t> transform: scale(1.5) / opacity: 0.8;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5195443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045591-CD1E-D3D1-9285-9A0B79D88A5A}"/>
              </a:ext>
            </a:extLst>
          </p:cNvPr>
          <p:cNvSpPr txBox="1"/>
          <p:nvPr/>
        </p:nvSpPr>
        <p:spPr>
          <a:xfrm>
            <a:off x="430306" y="448758"/>
            <a:ext cx="6096000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    .text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D7BA7D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      .control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space-around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</p:txBody>
      </p:sp>
    </p:spTree>
    <p:extLst>
      <p:ext uri="{BB962C8B-B14F-4D97-AF65-F5344CB8AC3E}">
        <p14:creationId xmlns:p14="http://schemas.microsoft.com/office/powerpoint/2010/main" val="466155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전원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 err="1"/>
              <a:t>깃헙에서</a:t>
            </a:r>
            <a:r>
              <a:rPr lang="ko-KR" altLang="en-US" dirty="0"/>
              <a:t> </a:t>
            </a:r>
            <a:r>
              <a:rPr lang="en-US" altLang="ko-KR" dirty="0"/>
              <a:t>Merge!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AE679E-897C-6C62-DFC6-302C4A788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en-US" altLang="ko-KR" dirty="0"/>
              <a:t>Merge</a:t>
            </a:r>
            <a:r>
              <a:rPr lang="ko-KR" altLang="en-US" dirty="0"/>
              <a:t>가 완료되어 </a:t>
            </a:r>
            <a:r>
              <a:rPr lang="en-US" altLang="ko-KR" dirty="0"/>
              <a:t>main </a:t>
            </a:r>
            <a:r>
              <a:rPr lang="ko-KR" altLang="en-US" dirty="0" err="1"/>
              <a:t>브랜치에</a:t>
            </a:r>
            <a:r>
              <a:rPr lang="ko-KR" altLang="en-US" dirty="0"/>
              <a:t> </a:t>
            </a:r>
            <a:r>
              <a:rPr lang="en-US" altLang="ko-KR" dirty="0"/>
              <a:t>style.css </a:t>
            </a:r>
            <a:r>
              <a:rPr lang="ko-KR" altLang="en-US" dirty="0"/>
              <a:t>파일이 생성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하지만 아직 우리 </a:t>
            </a:r>
            <a:r>
              <a:rPr lang="en-US" altLang="ko-KR" dirty="0"/>
              <a:t>Local</a:t>
            </a:r>
            <a:r>
              <a:rPr lang="ko-KR" altLang="en-US" dirty="0"/>
              <a:t>에는 </a:t>
            </a:r>
            <a:r>
              <a:rPr lang="en-US" altLang="ko-KR" dirty="0"/>
              <a:t>main</a:t>
            </a:r>
            <a:r>
              <a:rPr lang="ko-KR" altLang="en-US" dirty="0"/>
              <a:t>의 변경 사항이 반영이 안되어 있습니다</a:t>
            </a:r>
            <a:r>
              <a:rPr lang="en-US" altLang="ko-KR" dirty="0"/>
              <a:t>!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9D5B71C-73A1-DFF0-EAC7-8B9DE6012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78" y="2057208"/>
            <a:ext cx="8954750" cy="2743583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5E315F1-505A-D42D-F2CF-84F9634BA962}"/>
              </a:ext>
            </a:extLst>
          </p:cNvPr>
          <p:cNvSpPr/>
          <p:nvPr/>
        </p:nvSpPr>
        <p:spPr>
          <a:xfrm rot="13424213">
            <a:off x="1817729" y="3716205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24865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뮤직 플레이어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CSS </a:t>
            </a:r>
            <a:r>
              <a:rPr lang="ko-KR" altLang="en-US" dirty="0"/>
              <a:t>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en-US" altLang="ko-KR" dirty="0"/>
              <a:t>Hover </a:t>
            </a:r>
            <a:r>
              <a:rPr lang="ko-KR" altLang="en-US" dirty="0"/>
              <a:t>효과 주기</a:t>
            </a:r>
            <a:endParaRPr lang="en-US" altLang="ko-KR" dirty="0"/>
          </a:p>
          <a:p>
            <a:pPr lvl="1"/>
            <a:r>
              <a:rPr lang="ko-KR" altLang="en-US" dirty="0"/>
              <a:t>각각의 버튼 </a:t>
            </a:r>
            <a:r>
              <a:rPr lang="en-US" altLang="ko-KR" dirty="0">
                <a:sym typeface="Wingdings" panose="05000000000000000000" pitchFamily="2" charset="2"/>
              </a:rPr>
              <a:t> 1.5</a:t>
            </a:r>
            <a:r>
              <a:rPr lang="ko-KR" altLang="en-US" dirty="0">
                <a:sym typeface="Wingdings" panose="05000000000000000000" pitchFamily="2" charset="2"/>
              </a:rPr>
              <a:t>배 </a:t>
            </a:r>
            <a:r>
              <a:rPr lang="en-US" altLang="ko-KR" dirty="0">
                <a:sym typeface="Wingdings" panose="05000000000000000000" pitchFamily="2" charset="2"/>
              </a:rPr>
              <a:t>/ opacity: 0.8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Play</a:t>
            </a:r>
            <a:r>
              <a:rPr lang="ko-KR" altLang="en-US" dirty="0">
                <a:sym typeface="Wingdings" panose="05000000000000000000" pitchFamily="2" charset="2"/>
              </a:rPr>
              <a:t> 버튼 </a:t>
            </a:r>
            <a:r>
              <a:rPr lang="en-US" altLang="ko-KR" dirty="0">
                <a:sym typeface="Wingdings" panose="05000000000000000000" pitchFamily="2" charset="2"/>
              </a:rPr>
              <a:t> 1.8</a:t>
            </a:r>
            <a:r>
              <a:rPr lang="ko-KR" altLang="en-US" dirty="0">
                <a:sym typeface="Wingdings" panose="05000000000000000000" pitchFamily="2" charset="2"/>
              </a:rPr>
              <a:t>배 </a:t>
            </a:r>
            <a:r>
              <a:rPr lang="en-US" altLang="ko-KR" dirty="0">
                <a:sym typeface="Wingdings" panose="05000000000000000000" pitchFamily="2" charset="2"/>
              </a:rPr>
              <a:t>/ opacity: 1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70AE86-D67C-C3F6-AD10-39E20A227943}"/>
              </a:ext>
            </a:extLst>
          </p:cNvPr>
          <p:cNvSpPr txBox="1"/>
          <p:nvPr/>
        </p:nvSpPr>
        <p:spPr>
          <a:xfrm>
            <a:off x="860611" y="3507939"/>
            <a:ext cx="60960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    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        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</p:txBody>
      </p:sp>
    </p:spTree>
    <p:extLst>
      <p:ext uri="{BB962C8B-B14F-4D97-AF65-F5344CB8AC3E}">
        <p14:creationId xmlns:p14="http://schemas.microsoft.com/office/powerpoint/2010/main" val="76307050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71141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앨범 이미지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회전</a:t>
            </a:r>
          </a:p>
        </p:txBody>
      </p:sp>
    </p:spTree>
    <p:extLst>
      <p:ext uri="{BB962C8B-B14F-4D97-AF65-F5344CB8AC3E}">
        <p14:creationId xmlns:p14="http://schemas.microsoft.com/office/powerpoint/2010/main" val="295912499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앨범 회전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Keyframes </a:t>
            </a:r>
            <a:r>
              <a:rPr lang="ko-KR" altLang="en-US" dirty="0"/>
              <a:t>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ko-KR" altLang="en-US" dirty="0"/>
              <a:t>앨범은 </a:t>
            </a:r>
            <a:r>
              <a:rPr lang="en-US" altLang="ko-KR" dirty="0"/>
              <a:t>::before </a:t>
            </a:r>
            <a:r>
              <a:rPr lang="ko-KR" altLang="en-US" dirty="0"/>
              <a:t>와 </a:t>
            </a:r>
            <a:r>
              <a:rPr lang="en-US" altLang="ko-KR" dirty="0"/>
              <a:t>::after 2</a:t>
            </a:r>
            <a:r>
              <a:rPr lang="ko-KR" altLang="en-US" dirty="0"/>
              <a:t>개의 이미지가 있으므로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keyframes </a:t>
            </a:r>
            <a:r>
              <a:rPr lang="ko-KR" altLang="en-US" dirty="0"/>
              <a:t>작업 필요</a:t>
            </a:r>
            <a:endParaRPr lang="en-US" altLang="ko-KR" dirty="0"/>
          </a:p>
          <a:p>
            <a:r>
              <a:rPr lang="ko-KR" altLang="en-US" dirty="0"/>
              <a:t>하나는 자신의 위치에서 </a:t>
            </a:r>
            <a:r>
              <a:rPr lang="en-US" altLang="ko-KR" dirty="0"/>
              <a:t>360deg </a:t>
            </a:r>
            <a:r>
              <a:rPr lang="ko-KR" altLang="en-US" dirty="0"/>
              <a:t>돌고</a:t>
            </a:r>
            <a:endParaRPr lang="en-US" altLang="ko-KR" dirty="0"/>
          </a:p>
          <a:p>
            <a:r>
              <a:rPr lang="ko-KR" altLang="en-US" dirty="0"/>
              <a:t>하나는 자신의 위치 </a:t>
            </a:r>
            <a:r>
              <a:rPr lang="en-US" altLang="ko-KR" dirty="0"/>
              <a:t>10% </a:t>
            </a:r>
            <a:r>
              <a:rPr lang="ko-KR" altLang="en-US" dirty="0"/>
              <a:t>아래에서 </a:t>
            </a:r>
            <a:r>
              <a:rPr lang="en-US" altLang="ko-KR" dirty="0"/>
              <a:t>360deg </a:t>
            </a:r>
            <a:r>
              <a:rPr lang="ko-KR" altLang="en-US" dirty="0"/>
              <a:t>돌면 되므로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5676990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1A178A-9168-21EC-E6F6-5C420B3F08D1}"/>
              </a:ext>
            </a:extLst>
          </p:cNvPr>
          <p:cNvSpPr txBox="1"/>
          <p:nvPr/>
        </p:nvSpPr>
        <p:spPr>
          <a:xfrm>
            <a:off x="519953" y="500333"/>
            <a:ext cx="6096000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360deg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rotation2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360deg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763809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앨범 회전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CSS</a:t>
            </a:r>
            <a:r>
              <a:rPr lang="ko-KR" altLang="en-US" dirty="0"/>
              <a:t> 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ko-KR" altLang="en-US" dirty="0"/>
              <a:t>사진 요소에 </a:t>
            </a:r>
            <a:r>
              <a:rPr lang="en-US" altLang="ko-KR" dirty="0"/>
              <a:t>on </a:t>
            </a:r>
            <a:r>
              <a:rPr lang="ko-KR" altLang="en-US" dirty="0"/>
              <a:t>이라는 클래스가 부여되면 회전 하도록 설정</a:t>
            </a:r>
            <a:r>
              <a:rPr lang="en-US" altLang="ko-KR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87D088-E77B-9A01-AD5E-5876F1B61FBA}"/>
              </a:ext>
            </a:extLst>
          </p:cNvPr>
          <p:cNvSpPr txBox="1"/>
          <p:nvPr/>
        </p:nvSpPr>
        <p:spPr>
          <a:xfrm>
            <a:off x="842683" y="2271717"/>
            <a:ext cx="7879976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::before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rotation2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::after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rotation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</p:txBody>
      </p:sp>
    </p:spTree>
    <p:extLst>
      <p:ext uri="{BB962C8B-B14F-4D97-AF65-F5344CB8AC3E}">
        <p14:creationId xmlns:p14="http://schemas.microsoft.com/office/powerpoint/2010/main" val="236370852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앨범 회전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JS</a:t>
            </a:r>
            <a:r>
              <a:rPr lang="ko-KR" altLang="en-US" dirty="0"/>
              <a:t> 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en-US" altLang="ko-KR" dirty="0"/>
              <a:t>Play </a:t>
            </a:r>
            <a:r>
              <a:rPr lang="ko-KR" altLang="en-US" dirty="0"/>
              <a:t>버튼을 누르면 </a:t>
            </a:r>
            <a:r>
              <a:rPr lang="en-US" altLang="ko-KR" dirty="0"/>
              <a:t>on </a:t>
            </a:r>
            <a:r>
              <a:rPr lang="ko-KR" altLang="en-US" dirty="0"/>
              <a:t>클래스가 부여 되도록 처리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Pause</a:t>
            </a:r>
            <a:r>
              <a:rPr lang="ko-KR" altLang="en-US" dirty="0"/>
              <a:t> 버튼을 누르면 </a:t>
            </a:r>
            <a:r>
              <a:rPr lang="en-US" altLang="ko-KR" dirty="0"/>
              <a:t>on </a:t>
            </a:r>
            <a:r>
              <a:rPr lang="ko-KR" altLang="en-US" dirty="0"/>
              <a:t>클래스가 제거 되도록 처리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4083715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CA0007-8EE2-35DA-1230-E4C9CBAEAA8B}"/>
              </a:ext>
            </a:extLst>
          </p:cNvPr>
          <p:cNvSpPr txBox="1"/>
          <p:nvPr/>
        </p:nvSpPr>
        <p:spPr>
          <a:xfrm>
            <a:off x="616359" y="1102275"/>
            <a:ext cx="10959281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".play"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".pause"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".reload"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".pic"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".pic"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08145175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71141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음악 파일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삽입 및 재생</a:t>
            </a:r>
          </a:p>
        </p:txBody>
      </p:sp>
    </p:spTree>
    <p:extLst>
      <p:ext uri="{BB962C8B-B14F-4D97-AF65-F5344CB8AC3E}">
        <p14:creationId xmlns:p14="http://schemas.microsoft.com/office/powerpoint/2010/main" val="173288510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음악 파일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JS</a:t>
            </a:r>
            <a:r>
              <a:rPr lang="ko-KR" altLang="en-US" dirty="0"/>
              <a:t>로 일괄 삽입을 해봅시다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ko-KR" altLang="en-US" dirty="0"/>
              <a:t>아까 쓰던 반복문이 있네요</a:t>
            </a:r>
            <a:r>
              <a:rPr lang="en-US" altLang="ko-KR" dirty="0"/>
              <a:t>!?</a:t>
            </a:r>
          </a:p>
          <a:p>
            <a:r>
              <a:rPr lang="en-US" altLang="ko-KR" dirty="0" err="1"/>
              <a:t>createElement</a:t>
            </a:r>
            <a:r>
              <a:rPr lang="en-US" altLang="ko-KR" dirty="0"/>
              <a:t> </a:t>
            </a:r>
            <a:r>
              <a:rPr lang="ko-KR" altLang="en-US" dirty="0"/>
              <a:t>로 </a:t>
            </a:r>
            <a:r>
              <a:rPr lang="en-US" altLang="ko-KR" dirty="0"/>
              <a:t>audio </a:t>
            </a:r>
            <a:r>
              <a:rPr lang="ko-KR" altLang="en-US" dirty="0" err="1"/>
              <a:t>엘리먼트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dirty="0" err="1"/>
              <a:t>setAttribute</a:t>
            </a:r>
            <a:r>
              <a:rPr lang="ko-KR" altLang="en-US" dirty="0"/>
              <a:t>로 위치</a:t>
            </a:r>
            <a:r>
              <a:rPr lang="en-US" altLang="ko-KR" dirty="0"/>
              <a:t>(</a:t>
            </a:r>
            <a:r>
              <a:rPr lang="en-US" altLang="ko-KR" dirty="0" err="1"/>
              <a:t>src</a:t>
            </a:r>
            <a:r>
              <a:rPr lang="en-US" altLang="ko-KR" dirty="0"/>
              <a:t>) </a:t>
            </a:r>
            <a:r>
              <a:rPr lang="ko-KR" altLang="en-US" dirty="0"/>
              <a:t>속성 입력하기</a:t>
            </a:r>
            <a:endParaRPr lang="en-US" altLang="ko-KR" dirty="0"/>
          </a:p>
          <a:p>
            <a:r>
              <a:rPr lang="ko-KR" altLang="en-US" dirty="0"/>
              <a:t>재생이 무한히 반복해야 하므로 </a:t>
            </a:r>
            <a:r>
              <a:rPr lang="en-US" altLang="ko-KR" dirty="0"/>
              <a:t>loop </a:t>
            </a:r>
            <a:r>
              <a:rPr lang="ko-KR" altLang="en-US" dirty="0"/>
              <a:t>속성도 주기</a:t>
            </a:r>
            <a:endParaRPr lang="en-US" altLang="ko-KR" dirty="0"/>
          </a:p>
          <a:p>
            <a:r>
              <a:rPr lang="ko-KR" altLang="en-US" dirty="0"/>
              <a:t>각각의 </a:t>
            </a:r>
            <a:r>
              <a:rPr lang="en-US" altLang="ko-KR" dirty="0"/>
              <a:t>list </a:t>
            </a:r>
            <a:r>
              <a:rPr lang="ko-KR" altLang="en-US" dirty="0"/>
              <a:t>요소에 </a:t>
            </a:r>
            <a:r>
              <a:rPr lang="en-US" altLang="ko-KR" dirty="0"/>
              <a:t>audio </a:t>
            </a:r>
            <a:r>
              <a:rPr lang="ko-KR" altLang="en-US" dirty="0"/>
              <a:t>붙여넣기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2515522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C09CA8-EC98-12EC-4FAB-1E3E8A40A0D9}"/>
              </a:ext>
            </a:extLst>
          </p:cNvPr>
          <p:cNvSpPr txBox="1"/>
          <p:nvPr/>
        </p:nvSpPr>
        <p:spPr>
          <a:xfrm>
            <a:off x="788893" y="670661"/>
            <a:ext cx="9717741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`rotate(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deg)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translateY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(-100vh)`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".pic"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pic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(../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.jpg)`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".text&gt;h2"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audio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"audio"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audio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`../music/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.mp3`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audio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"loop"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"loop"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audio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58717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전원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pull </a:t>
            </a:r>
            <a:r>
              <a:rPr lang="ko-KR" altLang="en-US" dirty="0"/>
              <a:t>받기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AE679E-897C-6C62-DFC6-302C4A788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Vscode</a:t>
            </a:r>
            <a:r>
              <a:rPr lang="ko-KR" altLang="en-US" dirty="0"/>
              <a:t>로 돌아 갑니다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Git switch main / git checkout main</a:t>
            </a:r>
          </a:p>
          <a:p>
            <a:r>
              <a:rPr lang="en-US" altLang="ko-KR" dirty="0"/>
              <a:t>Git pull</a:t>
            </a:r>
          </a:p>
          <a:p>
            <a:r>
              <a:rPr lang="ko-KR" altLang="en-US" dirty="0"/>
              <a:t>변경 사항 반영 완료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3479719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음악 파일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JS</a:t>
            </a:r>
            <a:r>
              <a:rPr lang="ko-KR" altLang="en-US" dirty="0"/>
              <a:t>로 재생 처리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ko-KR" altLang="en-US" dirty="0"/>
              <a:t>아까 </a:t>
            </a:r>
            <a:r>
              <a:rPr lang="en-US" altLang="ko-KR" dirty="0"/>
              <a:t>play </a:t>
            </a:r>
            <a:r>
              <a:rPr lang="ko-KR" altLang="en-US" dirty="0"/>
              <a:t>랑 </a:t>
            </a:r>
            <a:r>
              <a:rPr lang="en-US" altLang="ko-KR" dirty="0"/>
              <a:t>pause </a:t>
            </a:r>
            <a:r>
              <a:rPr lang="ko-KR" altLang="en-US" dirty="0"/>
              <a:t>버튼 작업 </a:t>
            </a:r>
            <a:r>
              <a:rPr lang="ko-KR" altLang="en-US" dirty="0" err="1"/>
              <a:t>했었죠</a:t>
            </a:r>
            <a:r>
              <a:rPr lang="en-US" altLang="ko-KR" dirty="0"/>
              <a:t>!? </a:t>
            </a:r>
            <a:r>
              <a:rPr lang="ko-KR" altLang="en-US" dirty="0"/>
              <a:t>거기로 </a:t>
            </a:r>
            <a:r>
              <a:rPr lang="ko-KR" altLang="en-US" dirty="0" err="1"/>
              <a:t>고고싱</a:t>
            </a:r>
            <a:endParaRPr lang="ko-KR" altLang="en-US" dirty="0"/>
          </a:p>
          <a:p>
            <a:r>
              <a:rPr lang="ko-KR" altLang="en-US" dirty="0"/>
              <a:t>재생 버튼을 클릭하면 </a:t>
            </a:r>
            <a:r>
              <a:rPr lang="en-US" altLang="ko-KR" dirty="0"/>
              <a:t>audio </a:t>
            </a:r>
            <a:r>
              <a:rPr lang="ko-KR" altLang="en-US" dirty="0"/>
              <a:t>태그를 선택 후 </a:t>
            </a:r>
            <a:r>
              <a:rPr lang="en-US" altLang="ko-KR" dirty="0"/>
              <a:t>play() </a:t>
            </a:r>
            <a:r>
              <a:rPr lang="ko-KR" altLang="en-US" dirty="0"/>
              <a:t>메소드로 재생</a:t>
            </a:r>
            <a:endParaRPr lang="en-US" altLang="ko-KR" dirty="0"/>
          </a:p>
          <a:p>
            <a:r>
              <a:rPr lang="ko-KR" altLang="en-US" dirty="0"/>
              <a:t>멈춤 버튼을 클릭하면 </a:t>
            </a:r>
            <a:r>
              <a:rPr lang="en-US" altLang="ko-KR" dirty="0"/>
              <a:t>audio </a:t>
            </a:r>
            <a:r>
              <a:rPr lang="ko-KR" altLang="en-US" dirty="0"/>
              <a:t>태그를 선택 후 </a:t>
            </a:r>
            <a:r>
              <a:rPr lang="en-US" altLang="ko-KR" dirty="0"/>
              <a:t>pause() </a:t>
            </a:r>
            <a:r>
              <a:rPr lang="ko-KR" altLang="en-US" dirty="0"/>
              <a:t>메소드로 멈춤</a:t>
            </a:r>
            <a:endParaRPr lang="en-US" altLang="ko-KR" dirty="0"/>
          </a:p>
          <a:p>
            <a:r>
              <a:rPr lang="ko-KR" altLang="en-US" dirty="0"/>
              <a:t>이번에는 </a:t>
            </a:r>
            <a:r>
              <a:rPr lang="en-US" altLang="ko-KR" dirty="0"/>
              <a:t>reload </a:t>
            </a:r>
            <a:r>
              <a:rPr lang="ko-KR" altLang="en-US" dirty="0"/>
              <a:t>버튼도 작업 합시다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재생과 완전히 동일하지만 처음부터 틀어야 하므로</a:t>
            </a:r>
            <a:endParaRPr lang="en-US" altLang="ko-KR" dirty="0"/>
          </a:p>
          <a:p>
            <a:pPr lvl="1"/>
            <a:r>
              <a:rPr lang="en-US" altLang="ko-KR" dirty="0"/>
              <a:t>Load() </a:t>
            </a:r>
            <a:r>
              <a:rPr lang="ko-KR" altLang="en-US" dirty="0"/>
              <a:t>로 음악을 다시 로드 시킨 후 </a:t>
            </a:r>
            <a:r>
              <a:rPr lang="en-US" altLang="ko-KR" dirty="0">
                <a:sym typeface="Wingdings" panose="05000000000000000000" pitchFamily="2" charset="2"/>
              </a:rPr>
              <a:t> play()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7388108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201D74-12E6-C1CA-5EA8-4A6E1E1F8AF0}"/>
              </a:ext>
            </a:extLst>
          </p:cNvPr>
          <p:cNvSpPr txBox="1"/>
          <p:nvPr/>
        </p:nvSpPr>
        <p:spPr>
          <a:xfrm>
            <a:off x="425449" y="335845"/>
            <a:ext cx="11341101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".play"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".pause"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".reload"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".pic"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"audio"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".pic"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"audio"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".pic"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"audio"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"audio"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40238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음악 파일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ko-KR" altLang="en-US" dirty="0"/>
              <a:t>여러 개가 한꺼번에 재생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다른 노래가 재생 되면 다른 노래가 멈추도록 작업해 봅시다</a:t>
            </a:r>
            <a:r>
              <a:rPr lang="en-US" altLang="ko-KR" dirty="0"/>
              <a:t>!!</a:t>
            </a:r>
          </a:p>
          <a:p>
            <a:r>
              <a:rPr lang="ko-KR" altLang="en-US" dirty="0"/>
              <a:t>이전 노래의 위치를 저장할 </a:t>
            </a:r>
            <a:r>
              <a:rPr lang="en-US" altLang="ko-KR" dirty="0"/>
              <a:t>before </a:t>
            </a:r>
            <a:r>
              <a:rPr lang="ko-KR" altLang="en-US" dirty="0"/>
              <a:t>라는 전역 변수 생성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Before </a:t>
            </a:r>
            <a:r>
              <a:rPr lang="ko-KR" altLang="en-US" dirty="0"/>
              <a:t>의 초기 값을 </a:t>
            </a:r>
            <a:r>
              <a:rPr lang="en-US" altLang="ko-KR" dirty="0"/>
              <a:t>0</a:t>
            </a:r>
            <a:r>
              <a:rPr lang="ko-KR" altLang="en-US" dirty="0"/>
              <a:t>으로 세팅하고 </a:t>
            </a:r>
            <a:r>
              <a:rPr lang="en-US" altLang="ko-KR" dirty="0"/>
              <a:t>before 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일 경우 현재 패널의 위치를 저장</a:t>
            </a:r>
            <a:endParaRPr lang="en-US" altLang="ko-KR" dirty="0"/>
          </a:p>
          <a:p>
            <a:r>
              <a:rPr lang="ko-KR" altLang="en-US" dirty="0"/>
              <a:t>다른 패널에서 재생 또는 </a:t>
            </a:r>
            <a:r>
              <a:rPr lang="en-US" altLang="ko-KR" dirty="0"/>
              <a:t>Reload </a:t>
            </a:r>
            <a:r>
              <a:rPr lang="ko-KR" altLang="en-US" dirty="0"/>
              <a:t>버튼을 눌렀을 경우 이전 위치의 노래를 정지</a:t>
            </a:r>
            <a:endParaRPr lang="en-US" altLang="ko-KR" dirty="0"/>
          </a:p>
          <a:p>
            <a:pPr lvl="1"/>
            <a:r>
              <a:rPr lang="ko-KR" altLang="en-US" dirty="0"/>
              <a:t>현재 클릭이 된 패널의 위치와 </a:t>
            </a:r>
            <a:r>
              <a:rPr lang="en-US" altLang="ko-KR" dirty="0"/>
              <a:t>before </a:t>
            </a:r>
            <a:r>
              <a:rPr lang="ko-KR" altLang="en-US" dirty="0"/>
              <a:t>를 비교하여 서로 다를 경우 </a:t>
            </a:r>
            <a:r>
              <a:rPr lang="en-US" altLang="ko-KR" dirty="0"/>
              <a:t>before </a:t>
            </a:r>
            <a:r>
              <a:rPr lang="ko-KR" altLang="en-US" dirty="0"/>
              <a:t>의 노래를 정지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현 위치를 </a:t>
            </a:r>
            <a:r>
              <a:rPr lang="en-US" altLang="ko-KR" dirty="0">
                <a:sym typeface="Wingdings" panose="05000000000000000000" pitchFamily="2" charset="2"/>
              </a:rPr>
              <a:t>before </a:t>
            </a:r>
            <a:r>
              <a:rPr lang="ko-KR" altLang="en-US" dirty="0">
                <a:sym typeface="Wingdings" panose="05000000000000000000" pitchFamily="2" charset="2"/>
              </a:rPr>
              <a:t>로 등록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1593046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B9DF9F-E6C1-64F6-015A-2DCA8EE0C52F}"/>
              </a:ext>
            </a:extLst>
          </p:cNvPr>
          <p:cNvSpPr txBox="1"/>
          <p:nvPr/>
        </p:nvSpPr>
        <p:spPr>
          <a:xfrm>
            <a:off x="546100" y="1043444"/>
            <a:ext cx="11099800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before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before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before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before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"audio"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before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".pic"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before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".pic"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"audio"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</p:txBody>
      </p:sp>
    </p:spTree>
    <p:extLst>
      <p:ext uri="{BB962C8B-B14F-4D97-AF65-F5344CB8AC3E}">
        <p14:creationId xmlns:p14="http://schemas.microsoft.com/office/powerpoint/2010/main" val="332679811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 Did IT !">
            <a:extLst>
              <a:ext uri="{FF2B5EF4-FFF2-40B4-BE49-F238E27FC236}">
                <a16:creationId xmlns:a16="http://schemas.microsoft.com/office/drawing/2014/main" id="{7EA49373-D6CB-6914-7D14-62589F08D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050" y="721085"/>
            <a:ext cx="9613900" cy="541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07404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76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Bruce Buffer - It's Time - YouTube">
            <a:extLst>
              <a:ext uri="{FF2B5EF4-FFF2-40B4-BE49-F238E27FC236}">
                <a16:creationId xmlns:a16="http://schemas.microsoft.com/office/drawing/2014/main" id="{5BF9594F-94AE-13EB-EF35-253E93762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582" y="683202"/>
            <a:ext cx="9762836" cy="549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596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전원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rebase</a:t>
            </a:r>
            <a:r>
              <a:rPr lang="ko-KR" altLang="en-US" dirty="0"/>
              <a:t> 로 메인 코드 </a:t>
            </a:r>
            <a:r>
              <a:rPr lang="ko-KR" altLang="en-US" dirty="0" err="1"/>
              <a:t>땡겨오기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AE679E-897C-6C62-DFC6-302C4A788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ko-KR" altLang="en-US" dirty="0"/>
              <a:t>자신이 작업 중인 </a:t>
            </a:r>
            <a:r>
              <a:rPr lang="ko-KR" altLang="en-US" dirty="0" err="1"/>
              <a:t>브랜치로</a:t>
            </a:r>
            <a:r>
              <a:rPr lang="ko-KR" altLang="en-US" dirty="0"/>
              <a:t> 갑니다</a:t>
            </a:r>
            <a:endParaRPr lang="en-US" altLang="ko-KR" dirty="0"/>
          </a:p>
          <a:p>
            <a:r>
              <a:rPr lang="en-US" altLang="ko-KR" dirty="0"/>
              <a:t>Git switch / checkout </a:t>
            </a:r>
            <a:r>
              <a:rPr lang="ko-KR" altLang="en-US" dirty="0" err="1"/>
              <a:t>브랜치명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Git rebase main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6EFAEF-921F-F91C-04E7-F761FFC0F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15" y="3713255"/>
            <a:ext cx="7448805" cy="153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533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it] Git은 왜 쓸까?">
            <a:extLst>
              <a:ext uri="{FF2B5EF4-FFF2-40B4-BE49-F238E27FC236}">
                <a16:creationId xmlns:a16="http://schemas.microsoft.com/office/drawing/2014/main" id="{429EA35D-0568-28DD-3BA2-CA9BD3FEE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19" y="0"/>
            <a:ext cx="105981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875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전원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rebase</a:t>
            </a:r>
            <a:r>
              <a:rPr lang="ko-KR" altLang="en-US" dirty="0"/>
              <a:t> 로 메인 코드 </a:t>
            </a:r>
            <a:r>
              <a:rPr lang="ko-KR" altLang="en-US" dirty="0" err="1"/>
              <a:t>땡겨오기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AE679E-897C-6C62-DFC6-302C4A788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ko-KR" altLang="en-US" dirty="0"/>
              <a:t>이제 </a:t>
            </a:r>
            <a:r>
              <a:rPr lang="en-US" altLang="ko-KR" dirty="0"/>
              <a:t>main </a:t>
            </a:r>
            <a:r>
              <a:rPr lang="ko-KR" altLang="en-US" dirty="0"/>
              <a:t>의 최신 사항이 자신의 </a:t>
            </a:r>
            <a:r>
              <a:rPr lang="ko-KR" altLang="en-US" dirty="0" err="1"/>
              <a:t>브랜치에</a:t>
            </a:r>
            <a:r>
              <a:rPr lang="ko-KR" altLang="en-US" dirty="0"/>
              <a:t> 반영이 되었습니다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그런데 지금 자신의 </a:t>
            </a:r>
            <a:r>
              <a:rPr lang="ko-KR" altLang="en-US" dirty="0" err="1"/>
              <a:t>브랜치에</a:t>
            </a:r>
            <a:r>
              <a:rPr lang="ko-KR" altLang="en-US" dirty="0"/>
              <a:t> </a:t>
            </a:r>
            <a:r>
              <a:rPr lang="en-US" altLang="ko-KR" dirty="0"/>
              <a:t>main </a:t>
            </a:r>
            <a:r>
              <a:rPr lang="ko-KR" altLang="en-US" dirty="0"/>
              <a:t>의 코드가 반영 된 것은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에 반영이 되어 있을까요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당연 안되어 있습니다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/>
              <a:t>일단 작업할 사항을 더 작업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작업 마무리 </a:t>
            </a:r>
            <a:r>
              <a:rPr lang="en-US" altLang="ko-KR" dirty="0">
                <a:sym typeface="Wingdings" panose="05000000000000000000" pitchFamily="2" charset="2"/>
              </a:rPr>
              <a:t> commit  push  PR  Merge </a:t>
            </a:r>
            <a:r>
              <a:rPr lang="ko-KR" altLang="en-US" dirty="0">
                <a:sym typeface="Wingdings" panose="05000000000000000000" pitchFamily="2" charset="2"/>
              </a:rPr>
              <a:t>를 하면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1262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93350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영상 기반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랜딩 페이지</a:t>
            </a:r>
          </a:p>
        </p:txBody>
      </p:sp>
    </p:spTree>
    <p:extLst>
      <p:ext uri="{BB962C8B-B14F-4D97-AF65-F5344CB8AC3E}">
        <p14:creationId xmlns:p14="http://schemas.microsoft.com/office/powerpoint/2010/main" val="1110802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E5AC11-61DD-F5A2-1F8C-22ED50F2B862}"/>
              </a:ext>
            </a:extLst>
          </p:cNvPr>
          <p:cNvSpPr txBox="1"/>
          <p:nvPr/>
        </p:nvSpPr>
        <p:spPr>
          <a:xfrm>
            <a:off x="1940653" y="6068870"/>
            <a:ext cx="4264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영상 기반 랜딩 페이지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0BF876-1E48-0C2C-5A59-9ABCAF8C96AA}"/>
              </a:ext>
            </a:extLst>
          </p:cNvPr>
          <p:cNvSpPr txBox="1"/>
          <p:nvPr/>
        </p:nvSpPr>
        <p:spPr>
          <a:xfrm>
            <a:off x="5721291" y="6162592"/>
            <a:ext cx="5301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2"/>
              </a:rPr>
              <a:t>https://movie-main-page.netlify.app/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5F1744-B5C5-8FFC-5A56-C8A57D1E9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573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80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396411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영상부터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구해봅시다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FDCB13-8DEE-D1F2-3162-7225D255C128}"/>
              </a:ext>
            </a:extLst>
          </p:cNvPr>
          <p:cNvSpPr txBox="1"/>
          <p:nvPr/>
        </p:nvSpPr>
        <p:spPr>
          <a:xfrm>
            <a:off x="3048000" y="51779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2"/>
              </a:rPr>
              <a:t>https://www.pexels.com/ko-kr/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B849E2-35EB-86A8-9DCF-C2F9EA335F59}"/>
              </a:ext>
            </a:extLst>
          </p:cNvPr>
          <p:cNvSpPr txBox="1"/>
          <p:nvPr/>
        </p:nvSpPr>
        <p:spPr>
          <a:xfrm>
            <a:off x="3048000" y="58541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3"/>
              </a:rPr>
              <a:t>https://pixabay.com/videos/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258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99700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Video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Frame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6219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Video Frame, </a:t>
            </a:r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멀티 미디어 컨텐츠의 경우 </a:t>
            </a:r>
            <a:r>
              <a:rPr lang="en-US" altLang="ko-KR" dirty="0">
                <a:sym typeface="Wingdings" panose="05000000000000000000" pitchFamily="2" charset="2"/>
              </a:rPr>
              <a:t>figure </a:t>
            </a:r>
            <a:r>
              <a:rPr lang="ko-KR" altLang="en-US" dirty="0">
                <a:sym typeface="Wingdings" panose="05000000000000000000" pitchFamily="2" charset="2"/>
              </a:rPr>
              <a:t>태그를 사용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Video </a:t>
            </a:r>
            <a:r>
              <a:rPr lang="ko-KR" altLang="en-US" dirty="0">
                <a:sym typeface="Wingdings" panose="05000000000000000000" pitchFamily="2" charset="2"/>
              </a:rPr>
              <a:t>태그로 영상 삽입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속성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 err="1">
                <a:sym typeface="Wingdings" panose="05000000000000000000" pitchFamily="2" charset="2"/>
              </a:rPr>
              <a:t>Autoplay</a:t>
            </a:r>
            <a:r>
              <a:rPr lang="en-US" altLang="ko-KR" dirty="0">
                <a:sym typeface="Wingdings" panose="05000000000000000000" pitchFamily="2" charset="2"/>
              </a:rPr>
              <a:t> : </a:t>
            </a:r>
            <a:r>
              <a:rPr lang="ko-KR" altLang="en-US" dirty="0">
                <a:sym typeface="Wingdings" panose="05000000000000000000" pitchFamily="2" charset="2"/>
              </a:rPr>
              <a:t>자동 재생 여부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Muted : </a:t>
            </a:r>
            <a:r>
              <a:rPr lang="ko-KR" altLang="en-US" dirty="0" err="1">
                <a:sym typeface="Wingdings" panose="05000000000000000000" pitchFamily="2" charset="2"/>
              </a:rPr>
              <a:t>음소거</a:t>
            </a:r>
            <a:r>
              <a:rPr lang="ko-KR" altLang="en-US" dirty="0">
                <a:sym typeface="Wingdings" panose="05000000000000000000" pitchFamily="2" charset="2"/>
              </a:rPr>
              <a:t> 여부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Loop : </a:t>
            </a:r>
            <a:r>
              <a:rPr lang="ko-KR" altLang="en-US" dirty="0">
                <a:sym typeface="Wingdings" panose="05000000000000000000" pitchFamily="2" charset="2"/>
              </a:rPr>
              <a:t>반복 여부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Controls : </a:t>
            </a:r>
            <a:r>
              <a:rPr lang="ko-KR" altLang="en-US" dirty="0">
                <a:sym typeface="Wingdings" panose="05000000000000000000" pitchFamily="2" charset="2"/>
              </a:rPr>
              <a:t>컨트롤 패널 삽입 여부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기본 속성 </a:t>
            </a:r>
            <a:r>
              <a:rPr lang="en-US" altLang="ko-KR" dirty="0">
                <a:sym typeface="Wingdings" panose="05000000000000000000" pitchFamily="2" charset="2"/>
              </a:rPr>
              <a:t>: X)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영상의 경우 </a:t>
            </a:r>
            <a:r>
              <a:rPr lang="en-US" altLang="ko-KR" dirty="0">
                <a:sym typeface="Wingdings" panose="05000000000000000000" pitchFamily="2" charset="2"/>
              </a:rPr>
              <a:t>muted </a:t>
            </a:r>
            <a:r>
              <a:rPr lang="ko-KR" altLang="en-US" dirty="0">
                <a:sym typeface="Wingdings" panose="05000000000000000000" pitchFamily="2" charset="2"/>
              </a:rPr>
              <a:t>속성이 없으면 자동 재생이 안됩니다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89026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BEFF7B-28E6-EBD3-1082-B942CFDD0055}"/>
              </a:ext>
            </a:extLst>
          </p:cNvPr>
          <p:cNvSpPr txBox="1"/>
          <p:nvPr/>
        </p:nvSpPr>
        <p:spPr>
          <a:xfrm>
            <a:off x="469900" y="619036"/>
            <a:ext cx="94996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BACK VIDEO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"./video/video.mp4"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muted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729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5E3EB3-8F10-B2CC-727F-EA78B887FC21}"/>
              </a:ext>
            </a:extLst>
          </p:cNvPr>
          <p:cNvSpPr txBox="1"/>
          <p:nvPr/>
        </p:nvSpPr>
        <p:spPr>
          <a:xfrm>
            <a:off x="596900" y="481043"/>
            <a:ext cx="6096000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VIDEO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overflow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object-fit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25237841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3B419F2-0560-27BE-975C-1C1481E04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74" y="313890"/>
            <a:ext cx="4991797" cy="31151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61FBE6-11A7-C692-89C1-21DB37D57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176" y="1859355"/>
            <a:ext cx="6075805" cy="966972"/>
          </a:xfrm>
          <a:prstGeom prst="rect">
            <a:avLst/>
          </a:prstGeom>
        </p:spPr>
      </p:pic>
      <p:pic>
        <p:nvPicPr>
          <p:cNvPr id="6150" name="Picture 6" descr="박수 &gt; 짤투데이">
            <a:extLst>
              <a:ext uri="{FF2B5EF4-FFF2-40B4-BE49-F238E27FC236}">
                <a16:creationId xmlns:a16="http://schemas.microsoft.com/office/drawing/2014/main" id="{F0EFEC3A-D6B2-7262-7186-99C9B2162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521" y="3174423"/>
            <a:ext cx="4169460" cy="312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AAD2988-5818-28FC-923A-288C9C877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088" y="3569997"/>
            <a:ext cx="5407558" cy="262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6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무도', '무한 상사'편 깨알 웃음 주고 시청률 1위 - 연예 &gt; 기사 - 더팩트">
            <a:extLst>
              <a:ext uri="{FF2B5EF4-FFF2-40B4-BE49-F238E27FC236}">
                <a16:creationId xmlns:a16="http://schemas.microsoft.com/office/drawing/2014/main" id="{0A88E5F3-58B0-D1FA-68DF-3F06C9339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666" y="520851"/>
            <a:ext cx="5234668" cy="581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283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선생님... 농구가 하고 싶어요...">
            <a:extLst>
              <a:ext uri="{FF2B5EF4-FFF2-40B4-BE49-F238E27FC236}">
                <a16:creationId xmlns:a16="http://schemas.microsoft.com/office/drawing/2014/main" id="{6A4CA50B-CC84-3F98-9B64-B811475C7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33"/>
          <a:stretch/>
        </p:blipFill>
        <p:spPr bwMode="auto">
          <a:xfrm>
            <a:off x="316923" y="127577"/>
            <a:ext cx="10672519" cy="6602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69FFF64-AF7D-2492-38D3-D8FB5DF53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437040" y="936813"/>
            <a:ext cx="1410382" cy="496000"/>
          </a:xfrm>
          <a:prstGeom prst="rect">
            <a:avLst/>
          </a:prstGeom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D1FE6422-64ED-FFC4-7B5D-EEC32446A392}"/>
              </a:ext>
            </a:extLst>
          </p:cNvPr>
          <p:cNvSpPr/>
          <p:nvPr/>
        </p:nvSpPr>
        <p:spPr>
          <a:xfrm>
            <a:off x="8007927" y="1016000"/>
            <a:ext cx="1560946" cy="2604655"/>
          </a:xfrm>
          <a:prstGeom prst="wedgeRoundRectCallout">
            <a:avLst>
              <a:gd name="adj1" fmla="val 22146"/>
              <a:gd name="adj2" fmla="val 89096"/>
              <a:gd name="adj3" fmla="val 16667"/>
            </a:avLst>
          </a:prstGeom>
          <a:solidFill>
            <a:schemeClr val="bg1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</a:rPr>
              <a:t>BRANCH</a:t>
            </a:r>
            <a:r>
              <a:rPr lang="ko-KR" altLang="en-US" b="1" dirty="0">
                <a:solidFill>
                  <a:schemeClr val="tx1"/>
                </a:solidFill>
              </a:rPr>
              <a:t>를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</a:rPr>
              <a:t>유지하고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</a:rPr>
              <a:t>싶어요</a:t>
            </a:r>
          </a:p>
        </p:txBody>
      </p:sp>
      <p:pic>
        <p:nvPicPr>
          <p:cNvPr id="2052" name="Picture 4" descr="Git 사용법] 3장. GitHub 이용하기. 1. GitHub 이란? | by 프시케 | Medium">
            <a:extLst>
              <a:ext uri="{FF2B5EF4-FFF2-40B4-BE49-F238E27FC236}">
                <a16:creationId xmlns:a16="http://schemas.microsoft.com/office/drawing/2014/main" id="{CCF7D59B-100A-AABB-6357-6C3BA1F9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898" y="3384900"/>
            <a:ext cx="2198623" cy="219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it 사용법] 3장. GitHub 이용하기. 1. GitHub 이란? | by 프시케 | Medium">
            <a:extLst>
              <a:ext uri="{FF2B5EF4-FFF2-40B4-BE49-F238E27FC236}">
                <a16:creationId xmlns:a16="http://schemas.microsoft.com/office/drawing/2014/main" id="{D07E3B0F-706E-DC11-C304-1768C4D61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86356">
            <a:off x="6909088" y="4598042"/>
            <a:ext cx="768285" cy="76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392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3519EDE1-7849-9E4C-0736-65DE63D8A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2442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Keyframes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23065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75533C6-BC96-8DB2-1497-929045B5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@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keyframes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9195033C-7DC4-4189-431C-9F4BD013D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324959"/>
          </a:xfrm>
        </p:spPr>
        <p:txBody>
          <a:bodyPr>
            <a:normAutofit/>
          </a:bodyPr>
          <a:lstStyle/>
          <a:p>
            <a:r>
              <a:rPr lang="ko-KR" altLang="en-US" dirty="0"/>
              <a:t>지금의 </a:t>
            </a:r>
            <a:r>
              <a:rPr lang="en-US" altLang="ko-KR" dirty="0"/>
              <a:t>animation </a:t>
            </a:r>
            <a:r>
              <a:rPr lang="ko-KR" altLang="en-US" dirty="0"/>
              <a:t>효과는 시작과 끝만 설정 가능</a:t>
            </a:r>
            <a:endParaRPr lang="en-US" altLang="ko-KR" dirty="0"/>
          </a:p>
          <a:p>
            <a:r>
              <a:rPr lang="en-US" altLang="ko-KR" dirty="0"/>
              <a:t>@keyframes </a:t>
            </a:r>
            <a:r>
              <a:rPr lang="ko-KR" altLang="en-US" dirty="0"/>
              <a:t>를 사용하면 </a:t>
            </a:r>
            <a:r>
              <a:rPr lang="en-US" altLang="ko-KR" dirty="0"/>
              <a:t>CSS </a:t>
            </a:r>
            <a:r>
              <a:rPr lang="ko-KR" altLang="en-US" dirty="0"/>
              <a:t>속성을 </a:t>
            </a:r>
            <a:r>
              <a:rPr lang="ko-KR" altLang="en-US" dirty="0">
                <a:solidFill>
                  <a:schemeClr val="accent2"/>
                </a:solidFill>
              </a:rPr>
              <a:t>구간별</a:t>
            </a:r>
            <a:r>
              <a:rPr lang="ko-KR" altLang="en-US" dirty="0"/>
              <a:t>로 정의해서 </a:t>
            </a:r>
            <a:r>
              <a:rPr lang="en-US" altLang="ko-KR" dirty="0"/>
              <a:t>animation </a:t>
            </a:r>
            <a:r>
              <a:rPr lang="ko-KR" altLang="en-US" dirty="0"/>
              <a:t>효과를 줄 수 있습니다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4506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2744613-05D1-48AD-75EC-8ACB2546A0BE}"/>
              </a:ext>
            </a:extLst>
          </p:cNvPr>
          <p:cNvSpPr txBox="1"/>
          <p:nvPr/>
        </p:nvSpPr>
        <p:spPr>
          <a:xfrm>
            <a:off x="6742546" y="2157075"/>
            <a:ext cx="4950691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from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to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47432B-EE39-D6BD-23A6-B3969FD3B3A0}"/>
              </a:ext>
            </a:extLst>
          </p:cNvPr>
          <p:cNvSpPr txBox="1"/>
          <p:nvPr/>
        </p:nvSpPr>
        <p:spPr>
          <a:xfrm>
            <a:off x="508000" y="494529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body:active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animation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A6A6F9B0-5FBE-F95C-F65F-B4AD83D0195C}"/>
              </a:ext>
            </a:extLst>
          </p:cNvPr>
          <p:cNvCxnSpPr>
            <a:cxnSpLocks/>
            <a:stCxn id="5" idx="1"/>
            <a:endCxn id="11" idx="2"/>
          </p:cNvCxnSpPr>
          <p:nvPr/>
        </p:nvCxnSpPr>
        <p:spPr>
          <a:xfrm rot="10800000">
            <a:off x="1542474" y="1274619"/>
            <a:ext cx="5200072" cy="2036619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48C032-6364-2E6E-F38A-C833A7255280}"/>
              </a:ext>
            </a:extLst>
          </p:cNvPr>
          <p:cNvSpPr/>
          <p:nvPr/>
        </p:nvSpPr>
        <p:spPr>
          <a:xfrm>
            <a:off x="1325419" y="1145309"/>
            <a:ext cx="434110" cy="129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2260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347432B-EE39-D6BD-23A6-B3969FD3B3A0}"/>
              </a:ext>
            </a:extLst>
          </p:cNvPr>
          <p:cNvSpPr txBox="1"/>
          <p:nvPr/>
        </p:nvSpPr>
        <p:spPr>
          <a:xfrm>
            <a:off x="508000" y="494529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body:active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animation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A6A6F9B0-5FBE-F95C-F65F-B4AD83D0195C}"/>
              </a:ext>
            </a:extLst>
          </p:cNvPr>
          <p:cNvCxnSpPr>
            <a:cxnSpLocks/>
            <a:stCxn id="3" idx="1"/>
            <a:endCxn id="11" idx="2"/>
          </p:cNvCxnSpPr>
          <p:nvPr/>
        </p:nvCxnSpPr>
        <p:spPr>
          <a:xfrm rot="10800000">
            <a:off x="1542474" y="1274619"/>
            <a:ext cx="5200072" cy="2400657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48C032-6364-2E6E-F38A-C833A7255280}"/>
              </a:ext>
            </a:extLst>
          </p:cNvPr>
          <p:cNvSpPr/>
          <p:nvPr/>
        </p:nvSpPr>
        <p:spPr>
          <a:xfrm>
            <a:off x="1325419" y="1145309"/>
            <a:ext cx="434110" cy="129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0D494C-3A54-AE24-8611-926EB85C2AAE}"/>
              </a:ext>
            </a:extLst>
          </p:cNvPr>
          <p:cNvSpPr txBox="1"/>
          <p:nvPr/>
        </p:nvSpPr>
        <p:spPr>
          <a:xfrm>
            <a:off x="6742546" y="1274618"/>
            <a:ext cx="5394036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0%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25%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50%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75%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100%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52228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7F7537-E001-8B20-BE56-D13149EE2284}"/>
              </a:ext>
            </a:extLst>
          </p:cNvPr>
          <p:cNvSpPr txBox="1"/>
          <p:nvPr/>
        </p:nvSpPr>
        <p:spPr>
          <a:xfrm>
            <a:off x="114300" y="197346"/>
            <a:ext cx="6426200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body:active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animation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from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to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97C6A8-345F-F7F4-B569-F5334D526D06}"/>
              </a:ext>
            </a:extLst>
          </p:cNvPr>
          <p:cNvSpPr txBox="1"/>
          <p:nvPr/>
        </p:nvSpPr>
        <p:spPr>
          <a:xfrm>
            <a:off x="6273800" y="1582341"/>
            <a:ext cx="5918200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0%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25%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50%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75%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100%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5902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LocalStorage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28010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75533C6-BC96-8DB2-1497-929045B5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LocalStorage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9195033C-7DC4-4189-431C-9F4BD013D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324959"/>
          </a:xfrm>
        </p:spPr>
        <p:txBody>
          <a:bodyPr>
            <a:normAutofit/>
          </a:bodyPr>
          <a:lstStyle/>
          <a:p>
            <a:r>
              <a:rPr lang="ko-KR" altLang="en-US" dirty="0"/>
              <a:t>브라우저에</a:t>
            </a:r>
            <a:r>
              <a:rPr lang="en-US" altLang="ko-KR" dirty="0"/>
              <a:t> </a:t>
            </a:r>
            <a:r>
              <a:rPr lang="ko-KR" altLang="en-US" dirty="0"/>
              <a:t>간단한 정보를 저장하기 위한 수단 입니다</a:t>
            </a:r>
            <a:r>
              <a:rPr lang="en-US" altLang="ko-KR" dirty="0"/>
              <a:t>!</a:t>
            </a:r>
          </a:p>
          <a:p>
            <a:r>
              <a:rPr lang="ko-KR" altLang="en-US" dirty="0" err="1"/>
              <a:t>라떼에는</a:t>
            </a:r>
            <a:r>
              <a:rPr lang="ko-KR" altLang="en-US" dirty="0"/>
              <a:t> </a:t>
            </a:r>
            <a:r>
              <a:rPr lang="en-US" altLang="ko-KR" dirty="0"/>
              <a:t>Cookie </a:t>
            </a:r>
            <a:r>
              <a:rPr lang="ko-KR" altLang="en-US" dirty="0"/>
              <a:t>라는 것을 정말 불편하게 사용 </a:t>
            </a:r>
            <a:r>
              <a:rPr lang="ko-KR" altLang="en-US" dirty="0" err="1"/>
              <a:t>했었는데요</a:t>
            </a:r>
            <a:r>
              <a:rPr lang="en-US" altLang="ko-KR" dirty="0"/>
              <a:t>. </a:t>
            </a:r>
            <a:r>
              <a:rPr lang="ko-KR" altLang="en-US" dirty="0"/>
              <a:t>세상 참 좋아졌</a:t>
            </a:r>
            <a:r>
              <a:rPr lang="en-US" altLang="ko-KR" dirty="0"/>
              <a:t>…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프론트에서 저장할 것이 필요할 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브라우저에게 간단하게 정보를 저장 시키는 수단입니다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872312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75533C6-BC96-8DB2-1497-929045B5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LocalStorage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7812F5-66CE-3F69-3E5A-B9BAB5B2B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" y="1498266"/>
            <a:ext cx="6310743" cy="385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73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75533C6-BC96-8DB2-1497-929045B5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LocalStorage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에 값 저장하기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9195033C-7DC4-4189-431C-9F4BD013D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324959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window.localStorage.setItem</a:t>
            </a:r>
            <a:r>
              <a:rPr lang="en-US" altLang="ko-KR" dirty="0"/>
              <a:t>(‘key’,</a:t>
            </a:r>
            <a:r>
              <a:rPr lang="ko-KR" altLang="en-US" dirty="0"/>
              <a:t> </a:t>
            </a:r>
            <a:r>
              <a:rPr lang="en-US" altLang="ko-KR" dirty="0"/>
              <a:t>‘value’) </a:t>
            </a:r>
            <a:r>
              <a:rPr lang="ko-KR" altLang="en-US" dirty="0"/>
              <a:t>로 값을 저장 가능합니다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9A450E-2510-084A-12E3-D5CC457FA9C4}"/>
              </a:ext>
            </a:extLst>
          </p:cNvPr>
          <p:cNvSpPr txBox="1"/>
          <p:nvPr/>
        </p:nvSpPr>
        <p:spPr>
          <a:xfrm>
            <a:off x="644433" y="2228671"/>
            <a:ext cx="7968343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'name'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680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it Merge | Atlassian Git Tutorial">
            <a:extLst>
              <a:ext uri="{FF2B5EF4-FFF2-40B4-BE49-F238E27FC236}">
                <a16:creationId xmlns:a16="http://schemas.microsoft.com/office/drawing/2014/main" id="{EFD75258-346B-0134-E1AD-54041C4ED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91" y="1328391"/>
            <a:ext cx="9240982" cy="529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FF52856-4D10-9BC3-866E-E8323FD76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 MERGING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82540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75533C6-BC96-8DB2-1497-929045B5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LocalStorage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의 값 불러오기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9195033C-7DC4-4189-431C-9F4BD013D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324959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window.localStorage.getItem</a:t>
            </a:r>
            <a:r>
              <a:rPr lang="en-US" altLang="ko-KR" dirty="0"/>
              <a:t>(‘key’) </a:t>
            </a:r>
            <a:r>
              <a:rPr lang="ko-KR" altLang="en-US" dirty="0"/>
              <a:t>로 값을 저장 가능합니다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9A450E-2510-084A-12E3-D5CC457FA9C4}"/>
              </a:ext>
            </a:extLst>
          </p:cNvPr>
          <p:cNvSpPr txBox="1"/>
          <p:nvPr/>
        </p:nvSpPr>
        <p:spPr>
          <a:xfrm>
            <a:off x="644433" y="2228671"/>
            <a:ext cx="7968343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'name'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'name'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140BAD-5F43-8804-15E8-37F80A9CA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33" y="3790815"/>
            <a:ext cx="3847476" cy="101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2001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5D3E4C51-42A6-C7E0-98FF-725A95606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80" y="1043111"/>
            <a:ext cx="6754168" cy="4439270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112DAB9D-4D70-377C-4B68-030E38185EFD}"/>
              </a:ext>
            </a:extLst>
          </p:cNvPr>
          <p:cNvSpPr/>
          <p:nvPr/>
        </p:nvSpPr>
        <p:spPr>
          <a:xfrm rot="8612365">
            <a:off x="6317673" y="558972"/>
            <a:ext cx="757381" cy="655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F1B7FE8-EDBE-2775-752C-0189E46D51CF}"/>
              </a:ext>
            </a:extLst>
          </p:cNvPr>
          <p:cNvSpPr/>
          <p:nvPr/>
        </p:nvSpPr>
        <p:spPr>
          <a:xfrm rot="8521597">
            <a:off x="2664689" y="2294406"/>
            <a:ext cx="757381" cy="655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672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75533C6-BC96-8DB2-1497-929045B5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LocalStorage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에 객체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저장하기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9195033C-7DC4-4189-431C-9F4BD013D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324959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localStorage</a:t>
            </a:r>
            <a:r>
              <a:rPr lang="en-US" altLang="ko-KR" dirty="0"/>
              <a:t> </a:t>
            </a:r>
            <a:r>
              <a:rPr lang="ko-KR" altLang="en-US" dirty="0"/>
              <a:t>에는 객체도 저장이 가능합니다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브라우저에 간단하게 저장되는 시스템이므로 문자열로만 저장이 가능하죠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그럼</a:t>
            </a:r>
            <a:r>
              <a:rPr lang="en-US" altLang="ko-KR" dirty="0">
                <a:sym typeface="Wingdings" panose="05000000000000000000" pitchFamily="2" charset="2"/>
              </a:rPr>
              <a:t>? JSON </a:t>
            </a:r>
            <a:r>
              <a:rPr lang="ko-KR" altLang="en-US" dirty="0">
                <a:sym typeface="Wingdings" panose="05000000000000000000" pitchFamily="2" charset="2"/>
              </a:rPr>
              <a:t>으로 변경해서 저장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JSON.stringify</a:t>
            </a:r>
            <a:r>
              <a:rPr lang="en-US" altLang="ko-KR" dirty="0">
                <a:sym typeface="Wingdings" panose="05000000000000000000" pitchFamily="2" charset="2"/>
              </a:rPr>
              <a:t> / </a:t>
            </a:r>
            <a:r>
              <a:rPr lang="en-US" altLang="ko-KR" dirty="0" err="1">
                <a:sym typeface="Wingdings" panose="05000000000000000000" pitchFamily="2" charset="2"/>
              </a:rPr>
              <a:t>JSON.parse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019128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47DE5D-C0BC-C4B8-BBE5-54D01CDD6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JSON</a:t>
            </a:r>
            <a:r>
              <a:rPr lang="en-US" altLang="ko-KR" dirty="0"/>
              <a:t>!?(</a:t>
            </a:r>
            <a:r>
              <a:rPr lang="en-US" altLang="ko-KR" dirty="0">
                <a:solidFill>
                  <a:schemeClr val="accent2"/>
                </a:solidFill>
              </a:rPr>
              <a:t>JS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O</a:t>
            </a:r>
            <a:r>
              <a:rPr lang="en-US" altLang="ko-KR" dirty="0"/>
              <a:t>bject </a:t>
            </a:r>
            <a:r>
              <a:rPr lang="en-US" altLang="ko-KR" dirty="0">
                <a:solidFill>
                  <a:schemeClr val="accent2"/>
                </a:solidFill>
              </a:rPr>
              <a:t>N</a:t>
            </a:r>
            <a:r>
              <a:rPr lang="en-US" altLang="ko-KR" dirty="0"/>
              <a:t>otation)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C1A762-A98C-FC60-77B6-F1DED3022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통신을 위해 객체 형태의 데이터를 문자열로 변환한 데이터를 말합니다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모든 데이터를 </a:t>
            </a:r>
            <a:r>
              <a:rPr lang="ko-KR" altLang="en-US" dirty="0" err="1">
                <a:sym typeface="Wingdings" panose="05000000000000000000" pitchFamily="2" charset="2"/>
              </a:rPr>
              <a:t>쌍따옴표</a:t>
            </a:r>
            <a:r>
              <a:rPr lang="en-US" altLang="ko-KR" dirty="0">
                <a:sym typeface="Wingdings" panose="05000000000000000000" pitchFamily="2" charset="2"/>
              </a:rPr>
              <a:t>(“)</a:t>
            </a:r>
            <a:r>
              <a:rPr lang="ko-KR" altLang="en-US" dirty="0">
                <a:sym typeface="Wingdings" panose="05000000000000000000" pitchFamily="2" charset="2"/>
              </a:rPr>
              <a:t>롤 감싸서 문자열로 전달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E6FEFA-E7CA-9152-A1FD-CAF231333DB9}"/>
              </a:ext>
            </a:extLst>
          </p:cNvPr>
          <p:cNvSpPr txBox="1"/>
          <p:nvPr/>
        </p:nvSpPr>
        <p:spPr>
          <a:xfrm>
            <a:off x="849745" y="2803574"/>
            <a:ext cx="5560291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isOld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hobby: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음주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콜라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플스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자전거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jsonTetz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12779E0-AF44-94DF-9373-4ACA11342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745" y="5036085"/>
            <a:ext cx="8629058" cy="70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9883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A2AFF5-32B9-803F-DF70-05EEA5902BDE}"/>
              </a:ext>
            </a:extLst>
          </p:cNvPr>
          <p:cNvSpPr txBox="1"/>
          <p:nvPr/>
        </p:nvSpPr>
        <p:spPr>
          <a:xfrm>
            <a:off x="592182" y="408861"/>
            <a:ext cx="9004663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isOld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hobby: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음주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콜라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플스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자전거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jsonObj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jsonObj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62502D-8D60-C38F-15A6-F305C9614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82" y="4223408"/>
            <a:ext cx="6118480" cy="152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866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75533C6-BC96-8DB2-1497-929045B5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LocalStorage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에 다른 키 추가하기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9195033C-7DC4-4189-431C-9F4BD013D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324959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localStorage</a:t>
            </a:r>
            <a:r>
              <a:rPr lang="en-US" altLang="ko-KR" dirty="0"/>
              <a:t> </a:t>
            </a:r>
            <a:r>
              <a:rPr lang="ko-KR" altLang="en-US" dirty="0"/>
              <a:t>에는 여러 개의 값을 저장 가능합니다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D740EC-29A2-2F28-783B-C96875CD3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62" y="3923423"/>
            <a:ext cx="7036609" cy="13888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4E76CA-E317-3067-FB18-94A21AEC4F05}"/>
              </a:ext>
            </a:extLst>
          </p:cNvPr>
          <p:cNvSpPr txBox="1"/>
          <p:nvPr/>
        </p:nvSpPr>
        <p:spPr>
          <a:xfrm>
            <a:off x="775063" y="2132759"/>
            <a:ext cx="8786948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테츠에요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pororo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뽀로로에요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3171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75533C6-BC96-8DB2-1497-929045B5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LocalStorage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에 특정 키 삭제하기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64FDD5-7E90-FFA1-E61C-286236BC7CD6}"/>
              </a:ext>
            </a:extLst>
          </p:cNvPr>
          <p:cNvSpPr txBox="1"/>
          <p:nvPr/>
        </p:nvSpPr>
        <p:spPr>
          <a:xfrm>
            <a:off x="635724" y="1501952"/>
            <a:ext cx="8752115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테츠에요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pororo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뽀로로에요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pororo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22AD191-2734-8632-6EF1-08C5498AA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24" y="3574870"/>
            <a:ext cx="6952068" cy="156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702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75533C6-BC96-8DB2-1497-929045B5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LocalStorage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전체 삭제하기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64FDD5-7E90-FFA1-E61C-286236BC7CD6}"/>
              </a:ext>
            </a:extLst>
          </p:cNvPr>
          <p:cNvSpPr txBox="1"/>
          <p:nvPr/>
        </p:nvSpPr>
        <p:spPr>
          <a:xfrm>
            <a:off x="635724" y="1501952"/>
            <a:ext cx="8752115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테츠에요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pororo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뽀로로에요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8140A4-CED3-C08E-7416-F9AFE06DA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24" y="3509787"/>
            <a:ext cx="4624336" cy="131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390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75533C6-BC96-8DB2-1497-929045B5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LocalStorage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에 저장 된 데이터 개수 구하기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64FDD5-7E90-FFA1-E61C-286236BC7CD6}"/>
              </a:ext>
            </a:extLst>
          </p:cNvPr>
          <p:cNvSpPr txBox="1"/>
          <p:nvPr/>
        </p:nvSpPr>
        <p:spPr>
          <a:xfrm>
            <a:off x="635724" y="1501952"/>
            <a:ext cx="8752115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테츠에요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pororo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뽀로로에요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7EF6A8-E8B6-9378-968E-6B35BDBA9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24" y="3271815"/>
            <a:ext cx="1678266" cy="106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3772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75533C6-BC96-8DB2-1497-929045B5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LocalStorage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에 저장 된 키 이름 찾기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64FDD5-7E90-FFA1-E61C-286236BC7CD6}"/>
              </a:ext>
            </a:extLst>
          </p:cNvPr>
          <p:cNvSpPr txBox="1"/>
          <p:nvPr/>
        </p:nvSpPr>
        <p:spPr>
          <a:xfrm>
            <a:off x="635724" y="1501952"/>
            <a:ext cx="8752115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테츠에요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pororo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뽀로로에요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009782-7FA1-728F-8476-E924653DE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24" y="3500405"/>
            <a:ext cx="2376223" cy="141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48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48B4507E-C5F8-3F58-779A-F135C6463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349" y="1328391"/>
            <a:ext cx="7622887" cy="533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B47DD0F-C7B1-F4DA-CB16-0DF97F2B7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 REBASE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38783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75533C6-BC96-8DB2-1497-929045B5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LocalStorage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만료일 정하기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64FDD5-7E90-FFA1-E61C-286236BC7CD6}"/>
              </a:ext>
            </a:extLst>
          </p:cNvPr>
          <p:cNvSpPr txBox="1"/>
          <p:nvPr/>
        </p:nvSpPr>
        <p:spPr>
          <a:xfrm>
            <a:off x="635724" y="1501952"/>
            <a:ext cx="8752115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테츠에요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pororo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뽀로로에요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009782-7FA1-728F-8476-E924653DE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24" y="3500405"/>
            <a:ext cx="2376223" cy="141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8068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LocalStorage</a:t>
            </a:r>
            <a:r>
              <a:rPr lang="en-US" altLang="ko-KR" sz="9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&amp;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SessionStorage</a:t>
            </a:r>
            <a:endParaRPr lang="en-US" altLang="ko-KR" sz="9600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03258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75533C6-BC96-8DB2-1497-929045B5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SessionStorage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뭐죠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9195033C-7DC4-4189-431C-9F4BD013D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324959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LocalStorage</a:t>
            </a:r>
            <a:r>
              <a:rPr lang="en-US" altLang="ko-KR" dirty="0"/>
              <a:t> </a:t>
            </a:r>
            <a:r>
              <a:rPr lang="ko-KR" altLang="en-US" dirty="0"/>
              <a:t>가 영구적으로 보존 되는 문제를 해결하기 위해 나왔습니다</a:t>
            </a:r>
            <a:endParaRPr lang="en-US" altLang="ko-KR" dirty="0"/>
          </a:p>
          <a:p>
            <a:r>
              <a:rPr lang="en-US" altLang="ko-KR" dirty="0" err="1"/>
              <a:t>SesstioStorage</a:t>
            </a:r>
            <a:r>
              <a:rPr lang="en-US" altLang="ko-KR" dirty="0"/>
              <a:t> </a:t>
            </a:r>
            <a:r>
              <a:rPr lang="ko-KR" altLang="en-US" dirty="0"/>
              <a:t>는 브라우저가 닫히면 저장 된 데이터가 삭제 되기 때문에</a:t>
            </a:r>
            <a:r>
              <a:rPr lang="en-US" altLang="ko-KR" dirty="0"/>
              <a:t>, </a:t>
            </a:r>
            <a:r>
              <a:rPr lang="ko-KR" altLang="en-US" dirty="0"/>
              <a:t>보안이 필요한 데이터를 저장 할 때 사용합니다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802542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43B5C2-94FC-5574-E541-AE9E4B906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둘의 차이 확인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2E12D3-FB7E-C62D-ECC3-49F0D4E2C832}"/>
              </a:ext>
            </a:extLst>
          </p:cNvPr>
          <p:cNvSpPr txBox="1"/>
          <p:nvPr/>
        </p:nvSpPr>
        <p:spPr>
          <a:xfrm>
            <a:off x="627016" y="1228303"/>
            <a:ext cx="8997275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isOld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hobby: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음주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콜라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플스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자전거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jsonObj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sessionStorage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jsonObj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sessionStorage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5691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75533C6-BC96-8DB2-1497-929045B5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sz="44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</a:t>
            </a:r>
            <a:r>
              <a:rPr lang="en-US" altLang="ko-KR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ocalStorage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사용하기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9195033C-7DC4-4189-431C-9F4BD013D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055632"/>
          </a:xfrm>
        </p:spPr>
        <p:txBody>
          <a:bodyPr>
            <a:normAutofit/>
          </a:bodyPr>
          <a:lstStyle/>
          <a:p>
            <a:r>
              <a:rPr lang="ko-KR" altLang="en-US" dirty="0"/>
              <a:t>로컬 스토리지에 </a:t>
            </a:r>
            <a:r>
              <a:rPr lang="en-US" altLang="ko-KR" dirty="0"/>
              <a:t>5</a:t>
            </a:r>
            <a:r>
              <a:rPr lang="ko-KR" altLang="en-US" dirty="0"/>
              <a:t>개 이상의 값을 입력해 주세요</a:t>
            </a:r>
            <a:r>
              <a:rPr lang="en-US" altLang="ko-KR" dirty="0"/>
              <a:t>! (</a:t>
            </a:r>
            <a:r>
              <a:rPr lang="ko-KR" altLang="en-US" dirty="0"/>
              <a:t>객체로 저장 </a:t>
            </a:r>
            <a:r>
              <a:rPr lang="en-US" altLang="ko-KR" dirty="0"/>
              <a:t>X)</a:t>
            </a:r>
          </a:p>
          <a:p>
            <a:r>
              <a:rPr lang="ko-KR" altLang="en-US" dirty="0"/>
              <a:t>오늘 배운 </a:t>
            </a:r>
            <a:r>
              <a:rPr lang="en-US" altLang="ko-KR" dirty="0" err="1"/>
              <a:t>localStorage</a:t>
            </a:r>
            <a:r>
              <a:rPr lang="en-US" altLang="ko-KR" dirty="0"/>
              <a:t> </a:t>
            </a:r>
            <a:r>
              <a:rPr lang="ko-KR" altLang="en-US" dirty="0"/>
              <a:t>기능을 이용해서 저장 된 </a:t>
            </a:r>
            <a:r>
              <a:rPr lang="en-US" altLang="ko-KR" dirty="0"/>
              <a:t>5</a:t>
            </a:r>
            <a:r>
              <a:rPr lang="ko-KR" altLang="en-US" dirty="0"/>
              <a:t>개의 값의 </a:t>
            </a:r>
            <a:r>
              <a:rPr lang="en-US" altLang="ko-KR" dirty="0"/>
              <a:t>key </a:t>
            </a:r>
            <a:r>
              <a:rPr lang="ko-KR" altLang="en-US" dirty="0"/>
              <a:t>와 </a:t>
            </a:r>
            <a:r>
              <a:rPr lang="en-US" altLang="ko-KR" dirty="0"/>
              <a:t>value </a:t>
            </a:r>
            <a:r>
              <a:rPr lang="ko-KR" altLang="en-US" dirty="0"/>
              <a:t>를 </a:t>
            </a:r>
            <a:r>
              <a:rPr lang="en-US" altLang="ko-KR" dirty="0"/>
              <a:t>console.log </a:t>
            </a:r>
            <a:r>
              <a:rPr lang="ko-KR" altLang="en-US" dirty="0"/>
              <a:t>에 전부 찍어주는 코드를 작성하시면 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For </a:t>
            </a:r>
            <a:r>
              <a:rPr lang="ko-KR" altLang="en-US" dirty="0"/>
              <a:t>문 써서 찍어 주세요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353684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AA676D-400A-14CD-F516-FA77C8FB8737}"/>
              </a:ext>
            </a:extLst>
          </p:cNvPr>
          <p:cNvSpPr txBox="1"/>
          <p:nvPr/>
        </p:nvSpPr>
        <p:spPr>
          <a:xfrm>
            <a:off x="539930" y="528773"/>
            <a:ext cx="9797143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테츠입니다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pororo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뽀로로에요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luppy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루피에요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crong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크롱이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poby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포비에요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의 값은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7501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Bootstrap</a:t>
            </a:r>
          </a:p>
        </p:txBody>
      </p:sp>
    </p:spTree>
    <p:extLst>
      <p:ext uri="{BB962C8B-B14F-4D97-AF65-F5344CB8AC3E}">
        <p14:creationId xmlns:p14="http://schemas.microsoft.com/office/powerpoint/2010/main" val="5768523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5902D03-959A-EF5A-BF44-3DDD8600C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641" y="455335"/>
            <a:ext cx="7440717" cy="46023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BA3DA8-050A-FCF4-263F-7808DDD39EC3}"/>
              </a:ext>
            </a:extLst>
          </p:cNvPr>
          <p:cNvSpPr txBox="1"/>
          <p:nvPr/>
        </p:nvSpPr>
        <p:spPr>
          <a:xfrm>
            <a:off x="3047999" y="54633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3"/>
              </a:rPr>
              <a:t>https://getbootstrap.com/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70813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75533C6-BC96-8DB2-1497-929045B5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Bootstrap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9195033C-7DC4-4189-431C-9F4BD013D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324959"/>
          </a:xfrm>
        </p:spPr>
        <p:txBody>
          <a:bodyPr>
            <a:normAutofit/>
          </a:bodyPr>
          <a:lstStyle/>
          <a:p>
            <a:r>
              <a:rPr lang="ko-KR" altLang="en-US" dirty="0"/>
              <a:t>프론트 프레임 워크입니다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이미 작성 되어있는 프론트 요소들을 가져다 쓰거나</a:t>
            </a:r>
            <a:r>
              <a:rPr lang="en-US" altLang="ko-KR" dirty="0"/>
              <a:t>, </a:t>
            </a:r>
            <a:r>
              <a:rPr lang="ko-KR" altLang="en-US" dirty="0"/>
              <a:t>반응형을 쉽게 구현할 수 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Bootstrap </a:t>
            </a:r>
            <a:r>
              <a:rPr lang="ko-KR" altLang="en-US" dirty="0"/>
              <a:t>이 구현한 것을 잘 </a:t>
            </a:r>
            <a:r>
              <a:rPr lang="ko-KR" altLang="en-US" dirty="0" err="1"/>
              <a:t>가져다만</a:t>
            </a:r>
            <a:r>
              <a:rPr lang="ko-KR" altLang="en-US" dirty="0"/>
              <a:t> 쓰면 편리하게 프론트 구성이 가능해 집니다</a:t>
            </a:r>
            <a:r>
              <a:rPr lang="en-US" altLang="ko-KR" dirty="0"/>
              <a:t>~!</a:t>
            </a:r>
          </a:p>
        </p:txBody>
      </p:sp>
    </p:spTree>
    <p:extLst>
      <p:ext uri="{BB962C8B-B14F-4D97-AF65-F5344CB8AC3E}">
        <p14:creationId xmlns:p14="http://schemas.microsoft.com/office/powerpoint/2010/main" val="27271740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세팅</a:t>
            </a:r>
            <a:r>
              <a:rPr lang="en-US" altLang="ko-KR" sz="9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45512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E05E90B-BE75-0382-0578-10ACF8516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4215"/>
            <a:ext cx="12192000" cy="510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2F3B8273-40D1-6DF3-7F57-25576F0C5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 err="1">
                <a:solidFill>
                  <a:schemeClr val="accent2"/>
                </a:solidFill>
              </a:rPr>
              <a:t>브랜치의</a:t>
            </a:r>
            <a:r>
              <a:rPr lang="ko-KR" altLang="en-US" dirty="0">
                <a:solidFill>
                  <a:schemeClr val="accent2"/>
                </a:solidFill>
              </a:rPr>
              <a:t> 상황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09247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75533C6-BC96-8DB2-1497-929045B5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Bootstrap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9195033C-7DC4-4189-431C-9F4BD013D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324959"/>
          </a:xfrm>
        </p:spPr>
        <p:txBody>
          <a:bodyPr>
            <a:normAutofit/>
          </a:bodyPr>
          <a:lstStyle/>
          <a:p>
            <a:r>
              <a:rPr lang="en-US" altLang="ko-KR" dirty="0">
                <a:hlinkClick r:id="rId2"/>
              </a:rPr>
              <a:t>https://getbootstrap.com/docs/5.3/getting-started/introduction/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1DA206-53F6-968F-9B20-5407E35D7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84" y="2879202"/>
            <a:ext cx="7563906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4004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C1301C-9ACE-C0E2-9FC5-F5F2DDAD382D}"/>
              </a:ext>
            </a:extLst>
          </p:cNvPr>
          <p:cNvSpPr txBox="1"/>
          <p:nvPr/>
        </p:nvSpPr>
        <p:spPr>
          <a:xfrm>
            <a:off x="277091" y="531935"/>
            <a:ext cx="10797309" cy="310854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"https://cdn.jsdelivr.net/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/bootstrap@5.3.0-alpha1/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/bootstrap.min.css"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integrity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"sha384-GLhlTQ8iRABdZLl6O3oVMWSktQOp6b7In1Zl3/Jr59b6EGGoI1aFkw7cmDA6j6gD"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crossorigin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"anonymous"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defer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"https://cdn.jsdelivr.net/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/bootstrap@5.3.0-alpha1/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/bootstrap.min.js"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integrity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"sha384-mQ93GR66B00ZXjt0YO5KlohRA5SY2XofN4zfuZxLkoj1gXtW8ANNCe9d5Y3eG5eD"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crossorigin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"anonymous"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A456DF-1C63-18FA-8C58-38DBEBED1A90}"/>
              </a:ext>
            </a:extLst>
          </p:cNvPr>
          <p:cNvSpPr/>
          <p:nvPr/>
        </p:nvSpPr>
        <p:spPr>
          <a:xfrm>
            <a:off x="520701" y="2290763"/>
            <a:ext cx="711200" cy="25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CCE9664-EABF-04E3-29D8-10F90AC4B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3916218"/>
            <a:ext cx="11260802" cy="2737131"/>
          </a:xfrm>
        </p:spPr>
        <p:txBody>
          <a:bodyPr>
            <a:normAutofit/>
          </a:bodyPr>
          <a:lstStyle/>
          <a:p>
            <a:r>
              <a:rPr lang="en-US" altLang="ko-KR" dirty="0"/>
              <a:t>Defer</a:t>
            </a:r>
            <a:r>
              <a:rPr lang="ko-KR" altLang="en-US" dirty="0"/>
              <a:t> 를 쓰면 되므로 </a:t>
            </a:r>
            <a:r>
              <a:rPr lang="en-US" altLang="ko-KR" dirty="0"/>
              <a:t>&lt;head&gt; </a:t>
            </a:r>
            <a:r>
              <a:rPr lang="ko-KR" altLang="en-US" dirty="0"/>
              <a:t>태그 내부에 삽입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019133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요소 가져다 쓰기</a:t>
            </a:r>
            <a:endParaRPr lang="en-US" altLang="ko-KR" sz="9600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68615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0EB06C-CADC-9364-8405-25B5556B5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76" y="332943"/>
            <a:ext cx="11269648" cy="6192114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40BB8F5B-C8C5-A33E-63F5-90EB906532EA}"/>
              </a:ext>
            </a:extLst>
          </p:cNvPr>
          <p:cNvSpPr/>
          <p:nvPr/>
        </p:nvSpPr>
        <p:spPr>
          <a:xfrm rot="12546824">
            <a:off x="2064325" y="4095498"/>
            <a:ext cx="757381" cy="655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8115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0BFA0D-7B00-6AE9-D3FB-E5EEDB69C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17" y="514898"/>
            <a:ext cx="8059275" cy="4553585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E059873F-78B9-6F95-A76D-D58F325726A5}"/>
              </a:ext>
            </a:extLst>
          </p:cNvPr>
          <p:cNvSpPr/>
          <p:nvPr/>
        </p:nvSpPr>
        <p:spPr>
          <a:xfrm rot="12546824">
            <a:off x="8389202" y="816589"/>
            <a:ext cx="757381" cy="655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764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870EA9-3E29-5390-EF8F-64A258FC449D}"/>
              </a:ext>
            </a:extLst>
          </p:cNvPr>
          <p:cNvSpPr txBox="1"/>
          <p:nvPr/>
        </p:nvSpPr>
        <p:spPr>
          <a:xfrm>
            <a:off x="247650" y="258901"/>
            <a:ext cx="8877300" cy="634019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"mb-3"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"exampleInputEmail1"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"form-label"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Email address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"email"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"form-control"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"exampleInputEmail1"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aria-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describedby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emailHelp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emailHelp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"form-text"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We'll never share your email with anyone else.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"mb-3"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"exampleInputPassword1"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"form-label"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"password"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"form-control"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"exampleInputPassword1"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"mb-3 form-check"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"checkbox"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"form-check-input"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"exampleCheck1"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"form-check-label"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"exampleCheck1"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Check me out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-primary"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Submit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3770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DA88138-99BF-80BE-05FC-D79C68460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286" y="1512411"/>
            <a:ext cx="10229428" cy="1687989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087110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4D105F4-FC27-7F5F-6609-AF537C385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97" y="823549"/>
            <a:ext cx="10602805" cy="5210902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172F62D6-3ECF-7584-0B2B-29CC8C9D4A1B}"/>
              </a:ext>
            </a:extLst>
          </p:cNvPr>
          <p:cNvSpPr/>
          <p:nvPr/>
        </p:nvSpPr>
        <p:spPr>
          <a:xfrm rot="12546824">
            <a:off x="2083652" y="3274039"/>
            <a:ext cx="757381" cy="655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12A69A2C-DBD2-32E1-CDA9-E445CD30EB88}"/>
              </a:ext>
            </a:extLst>
          </p:cNvPr>
          <p:cNvSpPr/>
          <p:nvPr/>
        </p:nvSpPr>
        <p:spPr>
          <a:xfrm rot="12546824">
            <a:off x="11018711" y="3101109"/>
            <a:ext cx="757381" cy="655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8751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AC3371-A02A-F933-A57B-BA975A60B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00" y="780965"/>
            <a:ext cx="7525800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7939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493237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클래스로</a:t>
            </a:r>
            <a:endParaRPr lang="en-US" altLang="ko-KR" sz="9600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컨트롤 하기</a:t>
            </a:r>
            <a:endParaRPr lang="en-US" altLang="ko-KR" sz="9600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645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81140C5-5951-1BE7-89CB-1FEC868C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86987"/>
            <a:ext cx="12192000" cy="393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C0240B0E-DAA6-4501-C8FE-B0938E5B3E55}"/>
              </a:ext>
            </a:extLst>
          </p:cNvPr>
          <p:cNvSpPr/>
          <p:nvPr/>
        </p:nvSpPr>
        <p:spPr>
          <a:xfrm>
            <a:off x="6918037" y="557370"/>
            <a:ext cx="3592946" cy="1542042"/>
          </a:xfrm>
          <a:prstGeom prst="wedgeRoundRectCallout">
            <a:avLst>
              <a:gd name="adj1" fmla="val 46519"/>
              <a:gd name="adj2" fmla="val 139419"/>
              <a:gd name="adj3" fmla="val 16667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합쳐지는 </a:t>
            </a:r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 </a:t>
            </a:r>
            <a:r>
              <a:rPr lang="ko-KR" altLang="en-US" dirty="0" err="1">
                <a:solidFill>
                  <a:schemeClr val="tx1"/>
                </a:solidFill>
                <a:highlight>
                  <a:srgbClr val="FFFF00"/>
                </a:highlight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브랜치</a:t>
            </a:r>
            <a:r>
              <a:rPr lang="ko-KR" altLang="en-US" dirty="0" err="1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의</a:t>
            </a:r>
            <a:r>
              <a:rPr lang="ko-KR" altLang="en-US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기록이</a:t>
            </a:r>
            <a:endParaRPr lang="en-US" altLang="ko-KR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다 남으면서 합치는 </a:t>
            </a:r>
            <a:r>
              <a:rPr lang="en-US" altLang="ko-KR" dirty="0">
                <a:solidFill>
                  <a:schemeClr val="tx1"/>
                </a:solidFill>
                <a:highlight>
                  <a:srgbClr val="00FF00"/>
                </a:highlight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A </a:t>
            </a:r>
            <a:r>
              <a:rPr lang="ko-KR" altLang="en-US" dirty="0" err="1">
                <a:solidFill>
                  <a:schemeClr val="tx1"/>
                </a:solidFill>
                <a:highlight>
                  <a:srgbClr val="00FF00"/>
                </a:highlight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브랜치</a:t>
            </a:r>
            <a:r>
              <a:rPr lang="ko-KR" altLang="en-US" dirty="0" err="1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에</a:t>
            </a:r>
            <a:endParaRPr lang="en-US" altLang="ko-KR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새로운 </a:t>
            </a:r>
            <a:r>
              <a:rPr lang="ko-KR" altLang="en-US" dirty="0" err="1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커밋</a:t>
            </a:r>
            <a:r>
              <a:rPr lang="ko-KR" altLang="en-US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이력이 생깁니다</a:t>
            </a:r>
            <a:r>
              <a:rPr lang="en-US" altLang="ko-KR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739BBC5-4D9D-CA8C-D3CA-C28B9024B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 MERGE – Main </a:t>
            </a:r>
            <a:r>
              <a:rPr lang="ko-KR" altLang="en-US" dirty="0">
                <a:solidFill>
                  <a:schemeClr val="accent2"/>
                </a:solidFill>
              </a:rPr>
              <a:t>기준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04874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B64A3C-DF47-1218-A766-F027E419ED5C}"/>
              </a:ext>
            </a:extLst>
          </p:cNvPr>
          <p:cNvSpPr txBox="1"/>
          <p:nvPr/>
        </p:nvSpPr>
        <p:spPr>
          <a:xfrm>
            <a:off x="646545" y="577564"/>
            <a:ext cx="4147128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"parent"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"child"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"child"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"child"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"child"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4AF193-9675-9028-C1DC-984DC05758BC}"/>
              </a:ext>
            </a:extLst>
          </p:cNvPr>
          <p:cNvSpPr txBox="1"/>
          <p:nvPr/>
        </p:nvSpPr>
        <p:spPr>
          <a:xfrm>
            <a:off x="4950692" y="577564"/>
            <a:ext cx="4147128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.parent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945341C-EA4F-C42C-E4AE-35FB46664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45" y="3044359"/>
            <a:ext cx="2989272" cy="296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9477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B64A3C-DF47-1218-A766-F027E419ED5C}"/>
              </a:ext>
            </a:extLst>
          </p:cNvPr>
          <p:cNvSpPr txBox="1"/>
          <p:nvPr/>
        </p:nvSpPr>
        <p:spPr>
          <a:xfrm>
            <a:off x="646545" y="577564"/>
            <a:ext cx="4147128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"parent"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"child"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"child"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"child"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"child"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4AF193-9675-9028-C1DC-984DC05758BC}"/>
              </a:ext>
            </a:extLst>
          </p:cNvPr>
          <p:cNvSpPr txBox="1"/>
          <p:nvPr/>
        </p:nvSpPr>
        <p:spPr>
          <a:xfrm>
            <a:off x="4950692" y="577564"/>
            <a:ext cx="4147128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.parent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9A09A3-B7CC-211F-C6E1-4BC0CA1EC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6" y="4002742"/>
            <a:ext cx="7607421" cy="140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987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B64A3C-DF47-1218-A766-F027E419ED5C}"/>
              </a:ext>
            </a:extLst>
          </p:cNvPr>
          <p:cNvSpPr txBox="1"/>
          <p:nvPr/>
        </p:nvSpPr>
        <p:spPr>
          <a:xfrm>
            <a:off x="646544" y="577564"/>
            <a:ext cx="6585529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"d-flex justify-content-center parent"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"child"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"child"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"child"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"child"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9A09A3-B7CC-211F-C6E1-4BC0CA1EC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6" y="3429000"/>
            <a:ext cx="7607421" cy="14097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0A33FB-942E-9983-F9B3-754B5685D22C}"/>
              </a:ext>
            </a:extLst>
          </p:cNvPr>
          <p:cNvSpPr txBox="1"/>
          <p:nvPr/>
        </p:nvSpPr>
        <p:spPr>
          <a:xfrm>
            <a:off x="7398328" y="577564"/>
            <a:ext cx="4147128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.parent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4341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B64A3C-DF47-1218-A766-F027E419ED5C}"/>
              </a:ext>
            </a:extLst>
          </p:cNvPr>
          <p:cNvSpPr txBox="1"/>
          <p:nvPr/>
        </p:nvSpPr>
        <p:spPr>
          <a:xfrm>
            <a:off x="646544" y="577564"/>
            <a:ext cx="7693892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"d-flex flex-column align-items-center parent"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"child"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"child"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"child"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"child"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0A33FB-942E-9983-F9B3-754B5685D22C}"/>
              </a:ext>
            </a:extLst>
          </p:cNvPr>
          <p:cNvSpPr txBox="1"/>
          <p:nvPr/>
        </p:nvSpPr>
        <p:spPr>
          <a:xfrm>
            <a:off x="7075055" y="1122356"/>
            <a:ext cx="4147128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.parent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1FE206-E276-04A5-3F4A-52DFECE3C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44" y="2927605"/>
            <a:ext cx="4147127" cy="31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369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B64A3C-DF47-1218-A766-F027E419ED5C}"/>
              </a:ext>
            </a:extLst>
          </p:cNvPr>
          <p:cNvSpPr txBox="1"/>
          <p:nvPr/>
        </p:nvSpPr>
        <p:spPr>
          <a:xfrm>
            <a:off x="646544" y="577564"/>
            <a:ext cx="7693892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"d-flex flex-column align-items-center parent"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"child"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"child"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"child"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"child"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0A33FB-942E-9983-F9B3-754B5685D22C}"/>
              </a:ext>
            </a:extLst>
          </p:cNvPr>
          <p:cNvSpPr txBox="1"/>
          <p:nvPr/>
        </p:nvSpPr>
        <p:spPr>
          <a:xfrm>
            <a:off x="7075055" y="1122356"/>
            <a:ext cx="4147128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.parent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146DA8-9E8F-51AC-595E-F184232E3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44" y="2767952"/>
            <a:ext cx="2667372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427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B64A3C-DF47-1218-A766-F027E419ED5C}"/>
              </a:ext>
            </a:extLst>
          </p:cNvPr>
          <p:cNvSpPr txBox="1"/>
          <p:nvPr/>
        </p:nvSpPr>
        <p:spPr>
          <a:xfrm>
            <a:off x="646544" y="577564"/>
            <a:ext cx="7693892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"d-flex flex-column align-items-center parent"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"mt-4 child"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"mt-4 child"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"mt-4 child"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"mt-4 child"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0A33FB-942E-9983-F9B3-754B5685D22C}"/>
              </a:ext>
            </a:extLst>
          </p:cNvPr>
          <p:cNvSpPr txBox="1"/>
          <p:nvPr/>
        </p:nvSpPr>
        <p:spPr>
          <a:xfrm>
            <a:off x="7075055" y="1122356"/>
            <a:ext cx="4147128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.parent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146DA8-9E8F-51AC-595E-F184232E3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44" y="2767952"/>
            <a:ext cx="2667372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068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B64A3C-DF47-1218-A766-F027E419ED5C}"/>
              </a:ext>
            </a:extLst>
          </p:cNvPr>
          <p:cNvSpPr txBox="1"/>
          <p:nvPr/>
        </p:nvSpPr>
        <p:spPr>
          <a:xfrm>
            <a:off x="646544" y="577564"/>
            <a:ext cx="7693892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"d-flex flex-column align-items-center parent"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"mt-4 p-3 child"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"mt-4 child"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"mt-4 child"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"mt-4 child"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0A33FB-942E-9983-F9B3-754B5685D22C}"/>
              </a:ext>
            </a:extLst>
          </p:cNvPr>
          <p:cNvSpPr txBox="1"/>
          <p:nvPr/>
        </p:nvSpPr>
        <p:spPr>
          <a:xfrm>
            <a:off x="7075055" y="1122356"/>
            <a:ext cx="4147128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.parent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1BEF4C-6824-FDE1-9100-599EEE940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44" y="2743142"/>
            <a:ext cx="2770789" cy="330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089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Grid</a:t>
            </a:r>
          </a:p>
        </p:txBody>
      </p:sp>
    </p:spTree>
    <p:extLst>
      <p:ext uri="{BB962C8B-B14F-4D97-AF65-F5344CB8AC3E}">
        <p14:creationId xmlns:p14="http://schemas.microsoft.com/office/powerpoint/2010/main" val="24787355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75533C6-BC96-8DB2-1497-929045B5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Container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9195033C-7DC4-4189-431C-9F4BD013D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324959"/>
          </a:xfrm>
        </p:spPr>
        <p:txBody>
          <a:bodyPr>
            <a:normAutofit/>
          </a:bodyPr>
          <a:lstStyle/>
          <a:p>
            <a:r>
              <a:rPr lang="en-US" altLang="ko-KR" dirty="0"/>
              <a:t>Bootstrap </a:t>
            </a:r>
            <a:r>
              <a:rPr lang="ko-KR" altLang="en-US" dirty="0"/>
              <a:t>의 내용을 담는 용기 역할을 하는 </a:t>
            </a:r>
            <a:r>
              <a:rPr lang="en-US" altLang="ko-KR" dirty="0"/>
              <a:t>DIV </a:t>
            </a:r>
            <a:r>
              <a:rPr lang="ko-KR" altLang="en-US" dirty="0"/>
              <a:t>요소</a:t>
            </a:r>
            <a:endParaRPr lang="en-US" altLang="ko-KR" dirty="0"/>
          </a:p>
          <a:p>
            <a:r>
              <a:rPr lang="en-US" altLang="ko-KR" dirty="0"/>
              <a:t>Bootstrap </a:t>
            </a:r>
            <a:r>
              <a:rPr lang="ko-KR" altLang="en-US" dirty="0"/>
              <a:t>의 그리드를 위한 필수 요소이며</a:t>
            </a:r>
            <a:r>
              <a:rPr lang="en-US" altLang="ko-KR" dirty="0"/>
              <a:t>, wrapping </a:t>
            </a:r>
            <a:r>
              <a:rPr lang="ko-KR" altLang="en-US" dirty="0"/>
              <a:t>요소</a:t>
            </a:r>
            <a:endParaRPr lang="en-US" altLang="ko-KR" dirty="0"/>
          </a:p>
          <a:p>
            <a:r>
              <a:rPr lang="en-US" altLang="ko-KR" dirty="0"/>
              <a:t>Container </a:t>
            </a:r>
            <a:r>
              <a:rPr lang="ko-KR" altLang="en-US" dirty="0"/>
              <a:t>는 화면 넓이에 따라 고정폭의 넓이 제공</a:t>
            </a:r>
            <a:endParaRPr lang="en-US" altLang="ko-KR" dirty="0"/>
          </a:p>
          <a:p>
            <a:r>
              <a:rPr lang="en-US" altLang="ko-KR" dirty="0"/>
              <a:t>Container-fluid </a:t>
            </a:r>
            <a:r>
              <a:rPr lang="ko-KR" altLang="en-US" dirty="0"/>
              <a:t>는 화면 넓이를 최대한 가져가는 넓이 제공</a:t>
            </a:r>
            <a:endParaRPr lang="en-US" altLang="ko-KR" dirty="0"/>
          </a:p>
          <a:p>
            <a:r>
              <a:rPr lang="en-US" altLang="ko-KR" dirty="0"/>
              <a:t>Container </a:t>
            </a:r>
            <a:r>
              <a:rPr lang="ko-KR" altLang="en-US" dirty="0"/>
              <a:t>중첩은 사용 </a:t>
            </a:r>
            <a:r>
              <a:rPr lang="en-US" altLang="ko-KR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76826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D57DCD-3F3B-0BA7-F224-E670A7A7839A}"/>
              </a:ext>
            </a:extLst>
          </p:cNvPr>
          <p:cNvSpPr txBox="1"/>
          <p:nvPr/>
        </p:nvSpPr>
        <p:spPr>
          <a:xfrm>
            <a:off x="406399" y="531612"/>
            <a:ext cx="9421091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"background-color: orange"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"fixed"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fixed width (.container)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"container-fluid"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"background-color: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skyblue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"fluid"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full width (.container-fluid)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4DBFA5-E392-90D8-BF67-E13A584AC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3902"/>
            <a:ext cx="12192000" cy="195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211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4739BBC5-4D9D-CA8C-D3CA-C28B9024B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 REBASE – Main </a:t>
            </a:r>
            <a:r>
              <a:rPr lang="ko-KR" altLang="en-US" dirty="0">
                <a:solidFill>
                  <a:schemeClr val="accent2"/>
                </a:solidFill>
              </a:rPr>
              <a:t>기준</a:t>
            </a: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033C18-38D5-F16B-1F9E-7CEB90BD7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71318"/>
            <a:ext cx="1219200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C0240B0E-DAA6-4501-C8FE-B0938E5B3E55}"/>
              </a:ext>
            </a:extLst>
          </p:cNvPr>
          <p:cNvSpPr/>
          <p:nvPr/>
        </p:nvSpPr>
        <p:spPr>
          <a:xfrm>
            <a:off x="7065817" y="914400"/>
            <a:ext cx="4479637" cy="1989426"/>
          </a:xfrm>
          <a:prstGeom prst="wedgeRoundRectCallout">
            <a:avLst>
              <a:gd name="adj1" fmla="val 4258"/>
              <a:gd name="adj2" fmla="val 121894"/>
              <a:gd name="adj3" fmla="val 16667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하나의 흐름으로 재정렬이</a:t>
            </a:r>
            <a:endParaRPr lang="en-US" altLang="ko-KR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일어나면서 기존에 </a:t>
            </a:r>
            <a:r>
              <a:rPr lang="en-US" altLang="ko-KR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B/23,</a:t>
            </a:r>
            <a:r>
              <a:rPr lang="ko-KR" altLang="en-US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B/24 </a:t>
            </a:r>
            <a:r>
              <a:rPr lang="ko-KR" altLang="en-US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와</a:t>
            </a:r>
            <a:endParaRPr lang="en-US" altLang="ko-KR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동일한 시간에 발생했던  </a:t>
            </a:r>
            <a:r>
              <a:rPr lang="en-US" altLang="ko-KR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A/25, A/26</a:t>
            </a:r>
            <a:r>
              <a:rPr lang="ko-KR" altLang="en-US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에</a:t>
            </a:r>
            <a:endParaRPr lang="en-US" altLang="ko-KR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새로운 </a:t>
            </a:r>
            <a:r>
              <a:rPr lang="en-US" altLang="ko-KR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ID</a:t>
            </a:r>
            <a:r>
              <a:rPr lang="ko-KR" altLang="en-US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가 부여 됩니다</a:t>
            </a:r>
            <a:r>
              <a:rPr lang="en-US" altLang="ko-KR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87669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75533C6-BC96-8DB2-1497-929045B5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Container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9195033C-7DC4-4189-431C-9F4BD013D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449310"/>
            <a:ext cx="11260802" cy="5204040"/>
          </a:xfrm>
        </p:spPr>
        <p:txBody>
          <a:bodyPr>
            <a:normAutofit/>
          </a:bodyPr>
          <a:lstStyle/>
          <a:p>
            <a:r>
              <a:rPr lang="ko-KR" altLang="en-US" dirty="0"/>
              <a:t>화면 넓이 </a:t>
            </a:r>
            <a:r>
              <a:rPr lang="en-US" altLang="ko-KR" dirty="0"/>
              <a:t>1400px </a:t>
            </a:r>
            <a:r>
              <a:rPr lang="ko-KR" altLang="en-US" dirty="0"/>
              <a:t>이상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넓이 </a:t>
            </a:r>
            <a:r>
              <a:rPr lang="en-US" altLang="ko-KR" dirty="0">
                <a:sym typeface="Wingdings" panose="05000000000000000000" pitchFamily="2" charset="2"/>
              </a:rPr>
              <a:t>1320px</a:t>
            </a:r>
            <a:endParaRPr lang="en-US" altLang="ko-KR" dirty="0"/>
          </a:p>
          <a:p>
            <a:r>
              <a:rPr lang="ko-KR" altLang="en-US" dirty="0"/>
              <a:t>화면 넓이 </a:t>
            </a:r>
            <a:r>
              <a:rPr lang="en-US" altLang="ko-KR" dirty="0"/>
              <a:t>1400 ~ 1200px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넓이 </a:t>
            </a:r>
            <a:r>
              <a:rPr lang="en-US" altLang="ko-KR" dirty="0">
                <a:sym typeface="Wingdings" panose="05000000000000000000" pitchFamily="2" charset="2"/>
              </a:rPr>
              <a:t>1140px</a:t>
            </a:r>
            <a:endParaRPr lang="en-US" altLang="ko-KR" dirty="0"/>
          </a:p>
          <a:p>
            <a:r>
              <a:rPr lang="ko-KR" altLang="en-US" dirty="0"/>
              <a:t>화면 넓이 </a:t>
            </a:r>
            <a:r>
              <a:rPr lang="en-US" altLang="ko-KR" dirty="0"/>
              <a:t>1200 ~ 992px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넓이 </a:t>
            </a:r>
            <a:r>
              <a:rPr lang="en-US" altLang="ko-KR" dirty="0">
                <a:sym typeface="Wingdings" panose="05000000000000000000" pitchFamily="2" charset="2"/>
              </a:rPr>
              <a:t>960px</a:t>
            </a: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3914D5-BF16-39C9-4E34-8F4A60CAD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92" y="3850764"/>
            <a:ext cx="9652814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447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C1CE681-6DDB-A125-4DC2-64F3D5E9D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28" y="394621"/>
            <a:ext cx="10400869" cy="438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6394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E6B1551-F3ED-B7C6-B019-443368AC4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308" y="447258"/>
            <a:ext cx="9978274" cy="600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88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75533C6-BC96-8DB2-1497-929045B5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Row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9195033C-7DC4-4189-431C-9F4BD013D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449310"/>
            <a:ext cx="11260802" cy="5204040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컨테이너 내부에 배치하는 행의 개념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8827D68-2B67-EC7A-F8C6-880DAE21F142}"/>
              </a:ext>
            </a:extLst>
          </p:cNvPr>
          <p:cNvSpPr/>
          <p:nvPr/>
        </p:nvSpPr>
        <p:spPr>
          <a:xfrm>
            <a:off x="683490" y="2482273"/>
            <a:ext cx="10997521" cy="409401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454E9CB-8E27-F4E2-0B1B-E005AB2D8B4E}"/>
              </a:ext>
            </a:extLst>
          </p:cNvPr>
          <p:cNvSpPr/>
          <p:nvPr/>
        </p:nvSpPr>
        <p:spPr>
          <a:xfrm>
            <a:off x="1021453" y="3374972"/>
            <a:ext cx="10321593" cy="9398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1F6EEC2-B79B-AD82-9A74-8EFAF92B6896}"/>
              </a:ext>
            </a:extLst>
          </p:cNvPr>
          <p:cNvSpPr/>
          <p:nvPr/>
        </p:nvSpPr>
        <p:spPr>
          <a:xfrm>
            <a:off x="1021453" y="4391831"/>
            <a:ext cx="10321593" cy="9398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BA783DF-CE74-46DE-3B21-578FA985E30B}"/>
              </a:ext>
            </a:extLst>
          </p:cNvPr>
          <p:cNvSpPr/>
          <p:nvPr/>
        </p:nvSpPr>
        <p:spPr>
          <a:xfrm>
            <a:off x="1021453" y="5408690"/>
            <a:ext cx="10321593" cy="9398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CD84D7-80DB-E55D-A410-B7457A3337FD}"/>
              </a:ext>
            </a:extLst>
          </p:cNvPr>
          <p:cNvSpPr txBox="1"/>
          <p:nvPr/>
        </p:nvSpPr>
        <p:spPr>
          <a:xfrm>
            <a:off x="9495607" y="2685506"/>
            <a:ext cx="1689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Container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CC3F77-A3C4-3826-C0E4-DD5778D61D5C}"/>
              </a:ext>
            </a:extLst>
          </p:cNvPr>
          <p:cNvSpPr txBox="1"/>
          <p:nvPr/>
        </p:nvSpPr>
        <p:spPr>
          <a:xfrm>
            <a:off x="1180940" y="361403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Row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176714-5A04-52A0-70C5-516C23CE19BA}"/>
              </a:ext>
            </a:extLst>
          </p:cNvPr>
          <p:cNvSpPr txBox="1"/>
          <p:nvPr/>
        </p:nvSpPr>
        <p:spPr>
          <a:xfrm>
            <a:off x="1180941" y="4630898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Row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DCE399-0331-1C02-E776-D8260F81CD19}"/>
              </a:ext>
            </a:extLst>
          </p:cNvPr>
          <p:cNvSpPr txBox="1"/>
          <p:nvPr/>
        </p:nvSpPr>
        <p:spPr>
          <a:xfrm>
            <a:off x="1180942" y="564775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Row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93113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8D830A-FED6-B22A-4B9C-8454C82B4379}"/>
              </a:ext>
            </a:extLst>
          </p:cNvPr>
          <p:cNvSpPr txBox="1"/>
          <p:nvPr/>
        </p:nvSpPr>
        <p:spPr>
          <a:xfrm>
            <a:off x="628073" y="586892"/>
            <a:ext cx="6096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"row"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...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"row"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...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5470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75533C6-BC96-8DB2-1497-929045B5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Col(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umn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9195033C-7DC4-4189-431C-9F4BD013D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449310"/>
            <a:ext cx="11260802" cy="5204040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컨테이너 내부에 위치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한 </a:t>
            </a:r>
            <a:r>
              <a:rPr lang="en-US" altLang="ko-KR" dirty="0">
                <a:sym typeface="Wingdings" panose="05000000000000000000" pitchFamily="2" charset="2"/>
              </a:rPr>
              <a:t>Row </a:t>
            </a:r>
            <a:r>
              <a:rPr lang="ko-KR" altLang="en-US" dirty="0">
                <a:sym typeface="Wingdings" panose="05000000000000000000" pitchFamily="2" charset="2"/>
              </a:rPr>
              <a:t>안에 위치하는 열의 개념</a:t>
            </a:r>
            <a:endParaRPr lang="en-US" altLang="ko-KR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8827D68-2B67-EC7A-F8C6-880DAE21F142}"/>
              </a:ext>
            </a:extLst>
          </p:cNvPr>
          <p:cNvSpPr/>
          <p:nvPr/>
        </p:nvSpPr>
        <p:spPr>
          <a:xfrm>
            <a:off x="683490" y="2482273"/>
            <a:ext cx="10997521" cy="409401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454E9CB-8E27-F4E2-0B1B-E005AB2D8B4E}"/>
              </a:ext>
            </a:extLst>
          </p:cNvPr>
          <p:cNvSpPr/>
          <p:nvPr/>
        </p:nvSpPr>
        <p:spPr>
          <a:xfrm>
            <a:off x="1021453" y="3374972"/>
            <a:ext cx="10321593" cy="9398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1F6EEC2-B79B-AD82-9A74-8EFAF92B6896}"/>
              </a:ext>
            </a:extLst>
          </p:cNvPr>
          <p:cNvSpPr/>
          <p:nvPr/>
        </p:nvSpPr>
        <p:spPr>
          <a:xfrm>
            <a:off x="1021453" y="4391831"/>
            <a:ext cx="10321593" cy="9398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BA783DF-CE74-46DE-3B21-578FA985E30B}"/>
              </a:ext>
            </a:extLst>
          </p:cNvPr>
          <p:cNvSpPr/>
          <p:nvPr/>
        </p:nvSpPr>
        <p:spPr>
          <a:xfrm>
            <a:off x="1021453" y="5408690"/>
            <a:ext cx="10321593" cy="9398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CD84D7-80DB-E55D-A410-B7457A3337FD}"/>
              </a:ext>
            </a:extLst>
          </p:cNvPr>
          <p:cNvSpPr txBox="1"/>
          <p:nvPr/>
        </p:nvSpPr>
        <p:spPr>
          <a:xfrm>
            <a:off x="9495607" y="2685506"/>
            <a:ext cx="1689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Container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CC3F77-A3C4-3826-C0E4-DD5778D61D5C}"/>
              </a:ext>
            </a:extLst>
          </p:cNvPr>
          <p:cNvSpPr txBox="1"/>
          <p:nvPr/>
        </p:nvSpPr>
        <p:spPr>
          <a:xfrm>
            <a:off x="10429892" y="361403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Row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176714-5A04-52A0-70C5-516C23CE19BA}"/>
              </a:ext>
            </a:extLst>
          </p:cNvPr>
          <p:cNvSpPr txBox="1"/>
          <p:nvPr/>
        </p:nvSpPr>
        <p:spPr>
          <a:xfrm>
            <a:off x="10429891" y="4630898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Row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DCE399-0331-1C02-E776-D8260F81CD19}"/>
              </a:ext>
            </a:extLst>
          </p:cNvPr>
          <p:cNvSpPr txBox="1"/>
          <p:nvPr/>
        </p:nvSpPr>
        <p:spPr>
          <a:xfrm>
            <a:off x="10429892" y="564775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Row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B6CE2FC-91DE-1064-5FE9-78902FDE9B5B}"/>
              </a:ext>
            </a:extLst>
          </p:cNvPr>
          <p:cNvSpPr/>
          <p:nvPr/>
        </p:nvSpPr>
        <p:spPr>
          <a:xfrm>
            <a:off x="1173854" y="3527372"/>
            <a:ext cx="1486220" cy="63665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Col</a:t>
            </a:r>
            <a:endParaRPr lang="ko-KR" altLang="en-US" sz="24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49F4BC2-D8E1-2BE2-8D47-CA45EE7B8A82}"/>
              </a:ext>
            </a:extLst>
          </p:cNvPr>
          <p:cNvSpPr/>
          <p:nvPr/>
        </p:nvSpPr>
        <p:spPr>
          <a:xfrm>
            <a:off x="2832576" y="3527372"/>
            <a:ext cx="1486220" cy="63665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Col</a:t>
            </a:r>
            <a:endParaRPr lang="ko-KR" altLang="en-US" sz="24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5D1E864-0FF4-6991-DCB0-E6BDB9AA20CD}"/>
              </a:ext>
            </a:extLst>
          </p:cNvPr>
          <p:cNvSpPr/>
          <p:nvPr/>
        </p:nvSpPr>
        <p:spPr>
          <a:xfrm>
            <a:off x="4491298" y="3522989"/>
            <a:ext cx="1486220" cy="63665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Col</a:t>
            </a:r>
            <a:endParaRPr lang="ko-KR" altLang="en-US" sz="24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23BBD0A-AB5E-C5EB-F9FC-B2FC9A8217F0}"/>
              </a:ext>
            </a:extLst>
          </p:cNvPr>
          <p:cNvSpPr/>
          <p:nvPr/>
        </p:nvSpPr>
        <p:spPr>
          <a:xfrm>
            <a:off x="6150020" y="3522989"/>
            <a:ext cx="1486220" cy="63665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Col</a:t>
            </a:r>
            <a:endParaRPr lang="ko-KR" altLang="en-US" sz="24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FD7F87F-C40D-BEBA-7485-CC0EFDF6985B}"/>
              </a:ext>
            </a:extLst>
          </p:cNvPr>
          <p:cNvSpPr/>
          <p:nvPr/>
        </p:nvSpPr>
        <p:spPr>
          <a:xfrm>
            <a:off x="7788641" y="3522989"/>
            <a:ext cx="1486220" cy="63665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Col</a:t>
            </a:r>
            <a:endParaRPr lang="ko-KR" altLang="en-US" sz="24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A6F7B04-56DE-C459-EB06-80BEB424582A}"/>
              </a:ext>
            </a:extLst>
          </p:cNvPr>
          <p:cNvSpPr/>
          <p:nvPr/>
        </p:nvSpPr>
        <p:spPr>
          <a:xfrm>
            <a:off x="1173854" y="4537509"/>
            <a:ext cx="4803664" cy="63665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Col</a:t>
            </a:r>
            <a:endParaRPr lang="ko-KR" altLang="en-US" sz="24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CC920E0-4BA7-26FD-A28F-C5EF442377AE}"/>
              </a:ext>
            </a:extLst>
          </p:cNvPr>
          <p:cNvSpPr/>
          <p:nvPr/>
        </p:nvSpPr>
        <p:spPr>
          <a:xfrm>
            <a:off x="6150019" y="4544231"/>
            <a:ext cx="3124841" cy="63665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Col</a:t>
            </a:r>
            <a:endParaRPr lang="ko-KR" altLang="en-US" sz="24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CC6942E-B7D6-CDCF-504E-A40DAD267B5E}"/>
              </a:ext>
            </a:extLst>
          </p:cNvPr>
          <p:cNvSpPr/>
          <p:nvPr/>
        </p:nvSpPr>
        <p:spPr>
          <a:xfrm>
            <a:off x="1173854" y="5570472"/>
            <a:ext cx="8101006" cy="63665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Col</a:t>
            </a:r>
            <a:endParaRPr lang="ko-KR" altLang="en-US" sz="24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24023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D00318-FED6-AA3F-A173-B968EBF2C779}"/>
              </a:ext>
            </a:extLst>
          </p:cNvPr>
          <p:cNvSpPr txBox="1"/>
          <p:nvPr/>
        </p:nvSpPr>
        <p:spPr>
          <a:xfrm>
            <a:off x="526473" y="474315"/>
            <a:ext cx="60960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"row"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"col-xs-8"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xs-8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"col-xs-4"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xs-4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"row"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"col-xs-5"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xs-5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"col-xs-5"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xs-5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4500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0C02221-D2F5-8970-4020-CBE1E0C10CA3}"/>
              </a:ext>
            </a:extLst>
          </p:cNvPr>
          <p:cNvSpPr txBox="1"/>
          <p:nvPr/>
        </p:nvSpPr>
        <p:spPr>
          <a:xfrm>
            <a:off x="517237" y="448393"/>
            <a:ext cx="4285672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494BA3-21C8-7EBD-BC65-10BE8767E65C}"/>
              </a:ext>
            </a:extLst>
          </p:cNvPr>
          <p:cNvSpPr txBox="1"/>
          <p:nvPr/>
        </p:nvSpPr>
        <p:spPr>
          <a:xfrm>
            <a:off x="5622306" y="151179"/>
            <a:ext cx="3753923" cy="65556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"row"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"col-1"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col-1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"col-1"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col-1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"col-1"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col-1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"col-1"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col-1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"col-1"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col-1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"col-1"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col-1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"col-1"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col-1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"col-1"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col-1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"col-1"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col-1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"col-1"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col-1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"col-1"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col-1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"col-1"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col-1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"row"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"col-4"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col-4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"col-4"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col-4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"col-4"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col-4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"row"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"col-6"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col-6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"col-6"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col-6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"row"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"col-12"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col-12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"row"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"col-6"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col-6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"col-6"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col-6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"col-6"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col-6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8825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75533C6-BC96-8DB2-1497-929045B5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Col(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umn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구성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9195033C-7DC4-4189-431C-9F4BD013D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449310"/>
            <a:ext cx="11260802" cy="5204040"/>
          </a:xfrm>
        </p:spPr>
        <p:txBody>
          <a:bodyPr>
            <a:normAutofit/>
          </a:bodyPr>
          <a:lstStyle/>
          <a:p>
            <a:r>
              <a:rPr lang="en-US" altLang="ko-KR" dirty="0"/>
              <a:t>Col </a:t>
            </a:r>
            <a:r>
              <a:rPr lang="ko-KR" altLang="en-US" dirty="0"/>
              <a:t>은 </a:t>
            </a:r>
            <a:r>
              <a:rPr lang="en-US" altLang="ko-KR" dirty="0"/>
              <a:t>12 </a:t>
            </a:r>
            <a:r>
              <a:rPr lang="ko-KR" altLang="en-US" dirty="0"/>
              <a:t>그리드를 </a:t>
            </a:r>
            <a:r>
              <a:rPr lang="en-US" altLang="ko-KR" dirty="0"/>
              <a:t>Col-</a:t>
            </a:r>
            <a:r>
              <a:rPr lang="ko-KR" altLang="en-US" dirty="0"/>
              <a:t>숫자 만큼의 영역으로 나누어 사용합니다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숫자의 총합이 </a:t>
            </a:r>
            <a:r>
              <a:rPr lang="en-US" altLang="ko-KR" dirty="0"/>
              <a:t>12</a:t>
            </a:r>
            <a:r>
              <a:rPr lang="ko-KR" altLang="en-US" dirty="0"/>
              <a:t>를 넘어가면 수직으로 쌓입니다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FFCE6D4-5E84-7F7D-AF30-A3A063037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94" y="2301808"/>
            <a:ext cx="11681012" cy="225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182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반응형</a:t>
            </a:r>
            <a:endParaRPr lang="en-US" altLang="ko-KR" sz="9600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7076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E05E90B-BE75-0382-0578-10ACF8516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58542"/>
            <a:ext cx="8871392" cy="371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2F3B8273-40D1-6DF3-7F57-25576F0C5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 MERGE – </a:t>
            </a:r>
            <a:r>
              <a:rPr lang="ko-KR" altLang="en-US" dirty="0" err="1">
                <a:solidFill>
                  <a:schemeClr val="accent2"/>
                </a:solidFill>
              </a:rPr>
              <a:t>브랜치</a:t>
            </a:r>
            <a:r>
              <a:rPr lang="ko-KR" altLang="en-US" dirty="0">
                <a:solidFill>
                  <a:schemeClr val="accent2"/>
                </a:solidFill>
              </a:rPr>
              <a:t> 기준</a:t>
            </a:r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68B03A6-874D-9252-B311-2C35D71BE548}"/>
              </a:ext>
            </a:extLst>
          </p:cNvPr>
          <p:cNvSpPr/>
          <p:nvPr/>
        </p:nvSpPr>
        <p:spPr>
          <a:xfrm>
            <a:off x="9074592" y="2650838"/>
            <a:ext cx="983808" cy="960582"/>
          </a:xfrm>
          <a:prstGeom prst="ellipse">
            <a:avLst/>
          </a:prstGeom>
          <a:solidFill>
            <a:srgbClr val="FEFF7F"/>
          </a:solidFill>
          <a:ln w="57150">
            <a:solidFill>
              <a:srgbClr val="0000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0072"/>
                </a:solidFill>
              </a:rPr>
              <a:t>C/25</a:t>
            </a:r>
            <a:endParaRPr lang="ko-KR" altLang="en-US" b="1" dirty="0">
              <a:solidFill>
                <a:srgbClr val="000072"/>
              </a:solidFill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3A53BAB-6528-7B13-979F-3BC2A6E8C039}"/>
              </a:ext>
            </a:extLst>
          </p:cNvPr>
          <p:cNvCxnSpPr/>
          <p:nvPr/>
        </p:nvCxnSpPr>
        <p:spPr>
          <a:xfrm>
            <a:off x="8368146" y="3131129"/>
            <a:ext cx="591127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C5B267D-D1FB-003D-B2C3-B23EB7256657}"/>
              </a:ext>
            </a:extLst>
          </p:cNvPr>
          <p:cNvCxnSpPr>
            <a:cxnSpLocks/>
          </p:cNvCxnSpPr>
          <p:nvPr/>
        </p:nvCxnSpPr>
        <p:spPr>
          <a:xfrm flipV="1">
            <a:off x="8280265" y="3611420"/>
            <a:ext cx="891444" cy="81741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054A9F1-47A3-3373-0103-B70873038807}"/>
              </a:ext>
            </a:extLst>
          </p:cNvPr>
          <p:cNvCxnSpPr/>
          <p:nvPr/>
        </p:nvCxnSpPr>
        <p:spPr>
          <a:xfrm>
            <a:off x="10210801" y="3131129"/>
            <a:ext cx="591127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A7F37741-ACAE-180F-760A-1095A5F8FA85}"/>
              </a:ext>
            </a:extLst>
          </p:cNvPr>
          <p:cNvSpPr/>
          <p:nvPr/>
        </p:nvSpPr>
        <p:spPr>
          <a:xfrm>
            <a:off x="10954329" y="2650838"/>
            <a:ext cx="983808" cy="960582"/>
          </a:xfrm>
          <a:prstGeom prst="ellipse">
            <a:avLst/>
          </a:prstGeom>
          <a:solidFill>
            <a:srgbClr val="FEFF7F"/>
          </a:solidFill>
          <a:ln w="57150">
            <a:solidFill>
              <a:srgbClr val="0000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0072"/>
                </a:solidFill>
              </a:rPr>
              <a:t>C/26</a:t>
            </a:r>
            <a:endParaRPr lang="ko-KR" altLang="en-US" b="1" dirty="0">
              <a:solidFill>
                <a:srgbClr val="000072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38222D2-AF8C-37FC-8D72-8B436A340FC4}"/>
              </a:ext>
            </a:extLst>
          </p:cNvPr>
          <p:cNvSpPr/>
          <p:nvPr/>
        </p:nvSpPr>
        <p:spPr>
          <a:xfrm>
            <a:off x="9584968" y="3920838"/>
            <a:ext cx="1037519" cy="1013025"/>
          </a:xfrm>
          <a:prstGeom prst="ellipse">
            <a:avLst/>
          </a:prstGeom>
          <a:solidFill>
            <a:srgbClr val="7EFF80"/>
          </a:solidFill>
          <a:ln w="57150">
            <a:solidFill>
              <a:srgbClr val="0000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0072"/>
                </a:solidFill>
              </a:rPr>
              <a:t>A/27</a:t>
            </a:r>
            <a:endParaRPr lang="ko-KR" altLang="en-US" b="1" dirty="0">
              <a:solidFill>
                <a:srgbClr val="000072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D3651ED-E3FF-F9E0-7099-AD2ADFD782C0}"/>
              </a:ext>
            </a:extLst>
          </p:cNvPr>
          <p:cNvCxnSpPr>
            <a:cxnSpLocks/>
          </p:cNvCxnSpPr>
          <p:nvPr/>
        </p:nvCxnSpPr>
        <p:spPr>
          <a:xfrm>
            <a:off x="8280265" y="4451931"/>
            <a:ext cx="1187008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29060634-C910-4E67-B402-596E6507D753}"/>
              </a:ext>
            </a:extLst>
          </p:cNvPr>
          <p:cNvSpPr/>
          <p:nvPr/>
        </p:nvSpPr>
        <p:spPr>
          <a:xfrm>
            <a:off x="7530753" y="571644"/>
            <a:ext cx="3087678" cy="1371251"/>
          </a:xfrm>
          <a:prstGeom prst="wedgeRoundRectCallout">
            <a:avLst>
              <a:gd name="adj1" fmla="val 17065"/>
              <a:gd name="adj2" fmla="val 92796"/>
              <a:gd name="adj3" fmla="val 16667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Main </a:t>
            </a:r>
            <a:r>
              <a:rPr lang="ko-KR" altLang="en-US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과 </a:t>
            </a:r>
            <a:r>
              <a:rPr lang="ko-KR" altLang="en-US" dirty="0" err="1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브랜치의</a:t>
            </a:r>
            <a:endParaRPr lang="en-US" altLang="ko-KR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모든 이력이 남으면서</a:t>
            </a:r>
            <a:endParaRPr lang="en-US" altLang="ko-KR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관리가 됩니다</a:t>
            </a:r>
          </a:p>
        </p:txBody>
      </p:sp>
    </p:spTree>
    <p:extLst>
      <p:ext uri="{BB962C8B-B14F-4D97-AF65-F5344CB8AC3E}">
        <p14:creationId xmlns:p14="http://schemas.microsoft.com/office/powerpoint/2010/main" val="114751080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847F21-BA81-3CB3-4835-446F2D050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78" y="1114820"/>
            <a:ext cx="11123843" cy="462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0801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복합 사용</a:t>
            </a:r>
            <a:endParaRPr lang="en-US" altLang="ko-KR" sz="9600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9714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75533C6-BC96-8DB2-1497-929045B5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Desktop / Tablet / Mobile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9195033C-7DC4-4189-431C-9F4BD013D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449310"/>
            <a:ext cx="11260802" cy="5204040"/>
          </a:xfrm>
        </p:spPr>
        <p:txBody>
          <a:bodyPr>
            <a:normAutofit/>
          </a:bodyPr>
          <a:lstStyle/>
          <a:p>
            <a:r>
              <a:rPr lang="ko-KR" altLang="en-US" dirty="0"/>
              <a:t>보통 </a:t>
            </a:r>
            <a:r>
              <a:rPr lang="ko-KR" altLang="en-US" dirty="0">
                <a:solidFill>
                  <a:schemeClr val="accent2"/>
                </a:solidFill>
              </a:rPr>
              <a:t>모바일</a:t>
            </a:r>
            <a:r>
              <a:rPr lang="ko-KR" altLang="en-US" dirty="0"/>
              <a:t>의 경우 </a:t>
            </a:r>
            <a:r>
              <a:rPr lang="en-US" altLang="ko-KR" dirty="0"/>
              <a:t>768px </a:t>
            </a:r>
            <a:r>
              <a:rPr lang="ko-KR" altLang="en-US" dirty="0"/>
              <a:t>이하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col-</a:t>
            </a:r>
            <a:r>
              <a:rPr lang="en-US" altLang="ko-KR" dirty="0" err="1">
                <a:solidFill>
                  <a:schemeClr val="accent2"/>
                </a:solidFill>
                <a:sym typeface="Wingdings" panose="05000000000000000000" pitchFamily="2" charset="2"/>
              </a:rPr>
              <a:t>sm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chemeClr val="accent2"/>
                </a:solidFill>
                <a:sym typeface="Wingdings" panose="05000000000000000000" pitchFamily="2" charset="2"/>
              </a:rPr>
              <a:t>적용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ko-KR" altLang="en-US" dirty="0">
                <a:solidFill>
                  <a:schemeClr val="accent2"/>
                </a:solidFill>
              </a:rPr>
              <a:t>태블릿</a:t>
            </a:r>
            <a:r>
              <a:rPr lang="ko-KR" altLang="en-US" dirty="0"/>
              <a:t>은 </a:t>
            </a:r>
            <a:r>
              <a:rPr lang="en-US" altLang="ko-KR" dirty="0"/>
              <a:t>768 ~ 992px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col-md </a:t>
            </a:r>
            <a:r>
              <a:rPr lang="ko-KR" altLang="en-US" dirty="0">
                <a:solidFill>
                  <a:schemeClr val="accent2"/>
                </a:solidFill>
                <a:sym typeface="Wingdings" panose="05000000000000000000" pitchFamily="2" charset="2"/>
              </a:rPr>
              <a:t>적용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ko-KR" altLang="en-US" dirty="0">
                <a:solidFill>
                  <a:schemeClr val="accent2"/>
                </a:solidFill>
              </a:rPr>
              <a:t>데스크탑</a:t>
            </a:r>
            <a:r>
              <a:rPr lang="ko-KR" altLang="en-US" dirty="0"/>
              <a:t>은 </a:t>
            </a:r>
            <a:r>
              <a:rPr lang="en-US" altLang="ko-KR" dirty="0"/>
              <a:t>992px </a:t>
            </a:r>
            <a:r>
              <a:rPr lang="ko-KR" altLang="en-US" dirty="0"/>
              <a:t>이상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col-lg</a:t>
            </a:r>
            <a:r>
              <a:rPr lang="ko-KR" altLang="en-US" dirty="0">
                <a:solidFill>
                  <a:schemeClr val="accent2"/>
                </a:solidFill>
                <a:sym typeface="Wingdings" panose="05000000000000000000" pitchFamily="2" charset="2"/>
              </a:rPr>
              <a:t> 적용</a:t>
            </a:r>
            <a:endParaRPr lang="en-US" altLang="ko-K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31570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C9B865-53B4-278A-2F79-3C662D782571}"/>
              </a:ext>
            </a:extLst>
          </p:cNvPr>
          <p:cNvSpPr txBox="1"/>
          <p:nvPr/>
        </p:nvSpPr>
        <p:spPr>
          <a:xfrm>
            <a:off x="360218" y="566678"/>
            <a:ext cx="9430328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"row"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"col-lg-4 col-md-6 col-sm-12"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"col-lg-4 col-md-6 col-sm-12"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"col-lg-4 col-md-6 col-sm-12"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"col-lg-4 col-md-6 col-sm-12"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"col-lg-4 col-md-6 col-sm-12"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"col-lg-4 col-md-6 col-sm-12"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57526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8A1870-425C-6E65-1423-711F07D67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692"/>
            <a:ext cx="12192000" cy="17711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343E6E-8247-9D9D-D757-118388D72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68" y="2380871"/>
            <a:ext cx="7059010" cy="26102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E5D8A5C-C7DD-C7E6-58C4-3905A34DD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1198" y="2380871"/>
            <a:ext cx="3636401" cy="414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458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ailwind CSS vs. Bootstrap: Is Tailwind CSS Better Than Bootstrap?">
            <a:extLst>
              <a:ext uri="{FF2B5EF4-FFF2-40B4-BE49-F238E27FC236}">
                <a16:creationId xmlns:a16="http://schemas.microsoft.com/office/drawing/2014/main" id="{43E0028E-3B99-67E3-34A0-CB5D4F139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64491"/>
            <a:ext cx="103632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6670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op 15 Competitive Differences of Tailwind CSS VS Bootstrap">
            <a:extLst>
              <a:ext uri="{FF2B5EF4-FFF2-40B4-BE49-F238E27FC236}">
                <a16:creationId xmlns:a16="http://schemas.microsoft.com/office/drawing/2014/main" id="{E1FC7C68-7BFF-C411-6494-D1AA4238C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35903"/>
            <a:ext cx="9753600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42734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op 15 Competitive Differences of Tailwind CSS VS Bootstrap">
            <a:extLst>
              <a:ext uri="{FF2B5EF4-FFF2-40B4-BE49-F238E27FC236}">
                <a16:creationId xmlns:a16="http://schemas.microsoft.com/office/drawing/2014/main" id="{E1FC7C68-7BFF-C411-6494-D1AA4238C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2" y="2008115"/>
            <a:ext cx="7080225" cy="2841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Tailwind is now the most popular CSS framework in NPM : r/webdev">
            <a:extLst>
              <a:ext uri="{FF2B5EF4-FFF2-40B4-BE49-F238E27FC236}">
                <a16:creationId xmlns:a16="http://schemas.microsoft.com/office/drawing/2014/main" id="{04B2D8E2-0B88-99FB-853B-6D8706230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252" y="0"/>
            <a:ext cx="4338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846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0699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뮤직 플레이어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제작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56447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03C7790-04F9-575A-351D-8EBBA2E19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8657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07AC43-6AA4-128E-F297-A09158DBF6FD}"/>
              </a:ext>
            </a:extLst>
          </p:cNvPr>
          <p:cNvSpPr txBox="1"/>
          <p:nvPr/>
        </p:nvSpPr>
        <p:spPr>
          <a:xfrm>
            <a:off x="3048000" y="61757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바른공군체 Medium" panose="020B0600000101010101" pitchFamily="34" charset="-127"/>
                <a:ea typeface="바른공군체 Medium" panose="020B0600000101010101" pitchFamily="34" charset="-127"/>
                <a:hlinkClick r:id="rId3"/>
              </a:rPr>
              <a:t>https://tetz-music-player.netlify.app/</a:t>
            </a:r>
            <a:endParaRPr lang="ko-KR" altLang="en-US" dirty="0">
              <a:latin typeface="바른공군체 Medium" panose="020B0600000101010101" pitchFamily="34" charset="-127"/>
              <a:ea typeface="바른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3980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8496</TotalTime>
  <Words>8418</Words>
  <Application>Microsoft Office PowerPoint</Application>
  <PresentationFormat>와이드스크린</PresentationFormat>
  <Paragraphs>1322</Paragraphs>
  <Slides>175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175</vt:i4>
      </vt:variant>
    </vt:vector>
  </HeadingPairs>
  <TitlesOfParts>
    <vt:vector size="184" baseType="lpstr">
      <vt:lpstr>맑은 고딕</vt:lpstr>
      <vt:lpstr>Calibri</vt:lpstr>
      <vt:lpstr>강한공군체 Medium</vt:lpstr>
      <vt:lpstr>Arial</vt:lpstr>
      <vt:lpstr>Mosk Bold 700</vt:lpstr>
      <vt:lpstr>Consolas</vt:lpstr>
      <vt:lpstr>나눔스퀘어 ExtraBold</vt:lpstr>
      <vt:lpstr>바른공군체 Medium</vt:lpstr>
      <vt:lpstr>Office 테마</vt:lpstr>
      <vt:lpstr>PowerPoint 프레젠테이션</vt:lpstr>
      <vt:lpstr>PowerPoint 프레젠테이션</vt:lpstr>
      <vt:lpstr>PowerPoint 프레젠테이션</vt:lpstr>
      <vt:lpstr>Git MERGING</vt:lpstr>
      <vt:lpstr>Git REBASE</vt:lpstr>
      <vt:lpstr>브랜치의 상황</vt:lpstr>
      <vt:lpstr>Git MERGE – Main 기준</vt:lpstr>
      <vt:lpstr>Git REBASE – Main 기준</vt:lpstr>
      <vt:lpstr>Git MERGE – 브랜치 기준</vt:lpstr>
      <vt:lpstr>Git REBASE – 브랜치 기준</vt:lpstr>
      <vt:lpstr>Git REBASE – 브랜치의 관점</vt:lpstr>
      <vt:lpstr>브랜치의 관점</vt:lpstr>
      <vt:lpstr>다시 MERGE 발생!?</vt:lpstr>
      <vt:lpstr>PowerPoint 프레젠테이션</vt:lpstr>
      <vt:lpstr>전원 Part, 다시 Push!</vt:lpstr>
      <vt:lpstr>전원 Part, 깃헙에서 Merge!</vt:lpstr>
      <vt:lpstr>전원 Part, pull 받기!</vt:lpstr>
      <vt:lpstr>PowerPoint 프레젠테이션</vt:lpstr>
      <vt:lpstr>전원 Part, rebase 로 메인 코드 땡겨오기</vt:lpstr>
      <vt:lpstr>전원 Part, rebase 로 메인 코드 땡겨오기</vt:lpstr>
      <vt:lpstr>PowerPoint 프레젠테이션</vt:lpstr>
      <vt:lpstr>PowerPoint 프레젠테이션</vt:lpstr>
      <vt:lpstr>PowerPoint 프레젠테이션</vt:lpstr>
      <vt:lpstr>PowerPoint 프레젠테이션</vt:lpstr>
      <vt:lpstr>Video Frame, HTML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@keyframes</vt:lpstr>
      <vt:lpstr>PowerPoint 프레젠테이션</vt:lpstr>
      <vt:lpstr>PowerPoint 프레젠테이션</vt:lpstr>
      <vt:lpstr>PowerPoint 프레젠테이션</vt:lpstr>
      <vt:lpstr>PowerPoint 프레젠테이션</vt:lpstr>
      <vt:lpstr>LocalStorage</vt:lpstr>
      <vt:lpstr>LocalStorage 기능</vt:lpstr>
      <vt:lpstr>LocalStorage 에 값 저장하기!</vt:lpstr>
      <vt:lpstr>LocalStorage 의 값 불러오기</vt:lpstr>
      <vt:lpstr>PowerPoint 프레젠테이션</vt:lpstr>
      <vt:lpstr>LocalStorage 에 객체 저장하기!</vt:lpstr>
      <vt:lpstr>JSON!?(JS Object Notation)</vt:lpstr>
      <vt:lpstr>PowerPoint 프레젠테이션</vt:lpstr>
      <vt:lpstr>LocalStorage 에 다른 키 추가하기!</vt:lpstr>
      <vt:lpstr>LocalStorage 에 특정 키 삭제하기!</vt:lpstr>
      <vt:lpstr>LocalStorage 전체 삭제하기!</vt:lpstr>
      <vt:lpstr>LocalStorage 에 저장 된 데이터 개수 구하기</vt:lpstr>
      <vt:lpstr>LocalStorage 에 저장 된 키 이름 찾기!</vt:lpstr>
      <vt:lpstr>LocalStorage 만료일 정하기!</vt:lpstr>
      <vt:lpstr>PowerPoint 프레젠테이션</vt:lpstr>
      <vt:lpstr>SessionStorage 는 뭐죠?</vt:lpstr>
      <vt:lpstr>둘의 차이 확인</vt:lpstr>
      <vt:lpstr>실습, LocalStorage 사용하기</vt:lpstr>
      <vt:lpstr>PowerPoint 프레젠테이션</vt:lpstr>
      <vt:lpstr>PowerPoint 프레젠테이션</vt:lpstr>
      <vt:lpstr>PowerPoint 프레젠테이션</vt:lpstr>
      <vt:lpstr>Bootstrap</vt:lpstr>
      <vt:lpstr>PowerPoint 프레젠테이션</vt:lpstr>
      <vt:lpstr>Bootstrap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Container</vt:lpstr>
      <vt:lpstr>PowerPoint 프레젠테이션</vt:lpstr>
      <vt:lpstr>Container</vt:lpstr>
      <vt:lpstr>PowerPoint 프레젠테이션</vt:lpstr>
      <vt:lpstr>PowerPoint 프레젠테이션</vt:lpstr>
      <vt:lpstr>Row</vt:lpstr>
      <vt:lpstr>PowerPoint 프레젠테이션</vt:lpstr>
      <vt:lpstr>Col(umn)</vt:lpstr>
      <vt:lpstr>PowerPoint 프레젠테이션</vt:lpstr>
      <vt:lpstr>PowerPoint 프레젠테이션</vt:lpstr>
      <vt:lpstr>Col(umn) 의 구성</vt:lpstr>
      <vt:lpstr>PowerPoint 프레젠테이션</vt:lpstr>
      <vt:lpstr>PowerPoint 프레젠테이션</vt:lpstr>
      <vt:lpstr>PowerPoint 프레젠테이션</vt:lpstr>
      <vt:lpstr>Desktop / Tablet / Mobile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기본 세팅하기!</vt:lpstr>
      <vt:lpstr>PowerPoint 프레젠테이션</vt:lpstr>
      <vt:lpstr>PowerPoint 프레젠테이션</vt:lpstr>
      <vt:lpstr>PowerPoint 프레젠테이션</vt:lpstr>
      <vt:lpstr>기본 UI, HTML 작업 </vt:lpstr>
      <vt:lpstr>PowerPoint 프레젠테이션</vt:lpstr>
      <vt:lpstr>기본 UI, CSS 작업!</vt:lpstr>
      <vt:lpstr>PowerPoint 프레젠테이션</vt:lpstr>
      <vt:lpstr>기본 UI, CSS 작업!</vt:lpstr>
      <vt:lpstr>PowerPoint 프레젠테이션</vt:lpstr>
      <vt:lpstr>기본 UI, CSS 작업!</vt:lpstr>
      <vt:lpstr>PowerPoint 프레젠테이션</vt:lpstr>
      <vt:lpstr>PowerPoint 프레젠테이션</vt:lpstr>
      <vt:lpstr>패널, HTML 작업</vt:lpstr>
      <vt:lpstr>패널, CSS 작업</vt:lpstr>
      <vt:lpstr>패널, CSS 작업</vt:lpstr>
      <vt:lpstr>PowerPoint 프레젠테이션</vt:lpstr>
      <vt:lpstr>패널, CSS 작업</vt:lpstr>
      <vt:lpstr>PowerPoint 프레젠테이션</vt:lpstr>
      <vt:lpstr>패널, 회전 주기</vt:lpstr>
      <vt:lpstr>PowerPoint 프레젠테이션</vt:lpstr>
      <vt:lpstr>패널, 회전 주기</vt:lpstr>
      <vt:lpstr>PowerPoint 프레젠테이션</vt:lpstr>
      <vt:lpstr>버튼, HTML 작업</vt:lpstr>
      <vt:lpstr>버튼, CSS 작업</vt:lpstr>
      <vt:lpstr>버튼, CSS 작업</vt:lpstr>
      <vt:lpstr>PowerPoint 프레젠테이션</vt:lpstr>
      <vt:lpstr>버튼, 움직이는 화살표 만들기</vt:lpstr>
      <vt:lpstr>PowerPoint 프레젠테이션</vt:lpstr>
      <vt:lpstr>버튼, 움직이는 화살표 만들기</vt:lpstr>
      <vt:lpstr>PowerPoint 프레젠테이션</vt:lpstr>
      <vt:lpstr>Next 버튼도 작업해 봅시다!</vt:lpstr>
      <vt:lpstr>PowerPoint 프레젠테이션</vt:lpstr>
      <vt:lpstr>PowerPoint 프레젠테이션</vt:lpstr>
      <vt:lpstr>버튼, JS 처리!</vt:lpstr>
      <vt:lpstr>PowerPoint 프레젠테이션</vt:lpstr>
      <vt:lpstr>PowerPoint 프레젠테이션</vt:lpstr>
      <vt:lpstr>활성화 패널, on 클래스 부여</vt:lpstr>
      <vt:lpstr>활성화 패널, JS 처리하기</vt:lpstr>
      <vt:lpstr>PowerPoint 프레젠테이션</vt:lpstr>
      <vt:lpstr>활성화 패널, JS 처리하기</vt:lpstr>
      <vt:lpstr>PowerPoint 프레젠테이션</vt:lpstr>
      <vt:lpstr>PowerPoint 프레젠테이션</vt:lpstr>
      <vt:lpstr>앨범 사진, HTML 작업</vt:lpstr>
      <vt:lpstr>앨범 사진, CSS 작업</vt:lpstr>
      <vt:lpstr>PowerPoint 프레젠테이션</vt:lpstr>
      <vt:lpstr>앨범 사진, CSS 작업</vt:lpstr>
      <vt:lpstr>PowerPoint 프레젠테이션</vt:lpstr>
      <vt:lpstr>앨범 사진, JS로 일괄 삽입을 해봅시다!</vt:lpstr>
      <vt:lpstr>PowerPoint 프레젠테이션</vt:lpstr>
      <vt:lpstr>앨범 사진, before / after 에 상속 시키기</vt:lpstr>
      <vt:lpstr>PowerPoint 프레젠테이션</vt:lpstr>
      <vt:lpstr>앨범 제목, HTML 영역</vt:lpstr>
      <vt:lpstr>앨범 제목, JS로 제목도 일괄 적용</vt:lpstr>
      <vt:lpstr>앨범 제목, text 영역 CSS 작업</vt:lpstr>
      <vt:lpstr>PowerPoint 프레젠테이션</vt:lpstr>
      <vt:lpstr>뮤직 플레이어, HTML 작업</vt:lpstr>
      <vt:lpstr>뮤직 플레이어, CSS 작업</vt:lpstr>
      <vt:lpstr>PowerPoint 프레젠테이션</vt:lpstr>
      <vt:lpstr>뮤직 플레이어, CSS 작업</vt:lpstr>
      <vt:lpstr>PowerPoint 프레젠테이션</vt:lpstr>
      <vt:lpstr>앨범 회전, Keyframes 작업</vt:lpstr>
      <vt:lpstr>PowerPoint 프레젠테이션</vt:lpstr>
      <vt:lpstr>앨범 회전, CSS 작업</vt:lpstr>
      <vt:lpstr>앨범 회전, JS 작업</vt:lpstr>
      <vt:lpstr>PowerPoint 프레젠테이션</vt:lpstr>
      <vt:lpstr>PowerPoint 프레젠테이션</vt:lpstr>
      <vt:lpstr>음악 파일, JS로 일괄 삽입을 해봅시다!</vt:lpstr>
      <vt:lpstr>PowerPoint 프레젠테이션</vt:lpstr>
      <vt:lpstr>음악 파일, JS로 재생 처리!</vt:lpstr>
      <vt:lpstr>PowerPoint 프레젠테이션</vt:lpstr>
      <vt:lpstr>음악 파일, 여러 개가 한꺼번에 재생?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1084</cp:revision>
  <dcterms:created xsi:type="dcterms:W3CDTF">2022-05-29T13:34:07Z</dcterms:created>
  <dcterms:modified xsi:type="dcterms:W3CDTF">2023-02-21T19:36:19Z</dcterms:modified>
</cp:coreProperties>
</file>